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880"/>
        <p:guide pos="21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978" y="0"/>
            <a:ext cx="52832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978" y="6513910"/>
            <a:ext cx="52832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54B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1959" y="2261616"/>
            <a:ext cx="132587" cy="17373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0" y="2270886"/>
            <a:ext cx="192024" cy="15379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09586" y="2260092"/>
            <a:ext cx="105029" cy="17678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1971" y="2278379"/>
            <a:ext cx="158369" cy="13868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76900" y="2276855"/>
            <a:ext cx="160020" cy="14173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81955" y="2260092"/>
            <a:ext cx="128016" cy="17526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72565" y="2255520"/>
            <a:ext cx="161478" cy="18592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21168" y="2246376"/>
            <a:ext cx="167639" cy="202691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51760" y="2689860"/>
            <a:ext cx="7046976" cy="1454022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45408" y="2866682"/>
            <a:ext cx="4602480" cy="1223733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2772156" y="2810256"/>
            <a:ext cx="6677025" cy="1083945"/>
          </a:xfrm>
          <a:custGeom>
            <a:avLst/>
            <a:gdLst/>
            <a:ahLst/>
            <a:cxnLst/>
            <a:rect l="l" t="t" r="r" b="b"/>
            <a:pathLst>
              <a:path w="6677025" h="1083945">
                <a:moveTo>
                  <a:pt x="6134862" y="0"/>
                </a:moveTo>
                <a:lnTo>
                  <a:pt x="541782" y="0"/>
                </a:lnTo>
                <a:lnTo>
                  <a:pt x="495035" y="1988"/>
                </a:lnTo>
                <a:lnTo>
                  <a:pt x="449393" y="7846"/>
                </a:lnTo>
                <a:lnTo>
                  <a:pt x="405018" y="17410"/>
                </a:lnTo>
                <a:lnTo>
                  <a:pt x="362072" y="30518"/>
                </a:lnTo>
                <a:lnTo>
                  <a:pt x="320718" y="47007"/>
                </a:lnTo>
                <a:lnTo>
                  <a:pt x="281118" y="66714"/>
                </a:lnTo>
                <a:lnTo>
                  <a:pt x="243436" y="89477"/>
                </a:lnTo>
                <a:lnTo>
                  <a:pt x="207834" y="115133"/>
                </a:lnTo>
                <a:lnTo>
                  <a:pt x="174474" y="143520"/>
                </a:lnTo>
                <a:lnTo>
                  <a:pt x="143520" y="174474"/>
                </a:lnTo>
                <a:lnTo>
                  <a:pt x="115133" y="207834"/>
                </a:lnTo>
                <a:lnTo>
                  <a:pt x="89477" y="243436"/>
                </a:lnTo>
                <a:lnTo>
                  <a:pt x="66714" y="281118"/>
                </a:lnTo>
                <a:lnTo>
                  <a:pt x="47007" y="320718"/>
                </a:lnTo>
                <a:lnTo>
                  <a:pt x="30518" y="362072"/>
                </a:lnTo>
                <a:lnTo>
                  <a:pt x="17410" y="405018"/>
                </a:lnTo>
                <a:lnTo>
                  <a:pt x="7846" y="449393"/>
                </a:lnTo>
                <a:lnTo>
                  <a:pt x="1988" y="495035"/>
                </a:lnTo>
                <a:lnTo>
                  <a:pt x="0" y="541782"/>
                </a:lnTo>
                <a:lnTo>
                  <a:pt x="1988" y="588528"/>
                </a:lnTo>
                <a:lnTo>
                  <a:pt x="7846" y="634170"/>
                </a:lnTo>
                <a:lnTo>
                  <a:pt x="17410" y="678545"/>
                </a:lnTo>
                <a:lnTo>
                  <a:pt x="30518" y="721491"/>
                </a:lnTo>
                <a:lnTo>
                  <a:pt x="47007" y="762845"/>
                </a:lnTo>
                <a:lnTo>
                  <a:pt x="66714" y="802445"/>
                </a:lnTo>
                <a:lnTo>
                  <a:pt x="89477" y="840127"/>
                </a:lnTo>
                <a:lnTo>
                  <a:pt x="115133" y="875729"/>
                </a:lnTo>
                <a:lnTo>
                  <a:pt x="143520" y="909089"/>
                </a:lnTo>
                <a:lnTo>
                  <a:pt x="174474" y="940043"/>
                </a:lnTo>
                <a:lnTo>
                  <a:pt x="207834" y="968430"/>
                </a:lnTo>
                <a:lnTo>
                  <a:pt x="243436" y="994086"/>
                </a:lnTo>
                <a:lnTo>
                  <a:pt x="281118" y="1016849"/>
                </a:lnTo>
                <a:lnTo>
                  <a:pt x="320718" y="1036556"/>
                </a:lnTo>
                <a:lnTo>
                  <a:pt x="362072" y="1053045"/>
                </a:lnTo>
                <a:lnTo>
                  <a:pt x="405018" y="1066153"/>
                </a:lnTo>
                <a:lnTo>
                  <a:pt x="449393" y="1075717"/>
                </a:lnTo>
                <a:lnTo>
                  <a:pt x="495035" y="1081575"/>
                </a:lnTo>
                <a:lnTo>
                  <a:pt x="541782" y="1083564"/>
                </a:lnTo>
                <a:lnTo>
                  <a:pt x="6134862" y="1083564"/>
                </a:lnTo>
                <a:lnTo>
                  <a:pt x="6181608" y="1081575"/>
                </a:lnTo>
                <a:lnTo>
                  <a:pt x="6227250" y="1075717"/>
                </a:lnTo>
                <a:lnTo>
                  <a:pt x="6271625" y="1066153"/>
                </a:lnTo>
                <a:lnTo>
                  <a:pt x="6314571" y="1053045"/>
                </a:lnTo>
                <a:lnTo>
                  <a:pt x="6355925" y="1036556"/>
                </a:lnTo>
                <a:lnTo>
                  <a:pt x="6395525" y="1016849"/>
                </a:lnTo>
                <a:lnTo>
                  <a:pt x="6433207" y="994086"/>
                </a:lnTo>
                <a:lnTo>
                  <a:pt x="6468809" y="968430"/>
                </a:lnTo>
                <a:lnTo>
                  <a:pt x="6502169" y="940043"/>
                </a:lnTo>
                <a:lnTo>
                  <a:pt x="6533123" y="909089"/>
                </a:lnTo>
                <a:lnTo>
                  <a:pt x="6561510" y="875729"/>
                </a:lnTo>
                <a:lnTo>
                  <a:pt x="6587166" y="840127"/>
                </a:lnTo>
                <a:lnTo>
                  <a:pt x="6609929" y="802445"/>
                </a:lnTo>
                <a:lnTo>
                  <a:pt x="6629636" y="762845"/>
                </a:lnTo>
                <a:lnTo>
                  <a:pt x="6646125" y="721491"/>
                </a:lnTo>
                <a:lnTo>
                  <a:pt x="6659233" y="678545"/>
                </a:lnTo>
                <a:lnTo>
                  <a:pt x="6668797" y="634170"/>
                </a:lnTo>
                <a:lnTo>
                  <a:pt x="6674655" y="588528"/>
                </a:lnTo>
                <a:lnTo>
                  <a:pt x="6676644" y="541782"/>
                </a:lnTo>
                <a:lnTo>
                  <a:pt x="6674655" y="495035"/>
                </a:lnTo>
                <a:lnTo>
                  <a:pt x="6668797" y="449393"/>
                </a:lnTo>
                <a:lnTo>
                  <a:pt x="6659233" y="405018"/>
                </a:lnTo>
                <a:lnTo>
                  <a:pt x="6646125" y="362072"/>
                </a:lnTo>
                <a:lnTo>
                  <a:pt x="6629636" y="320718"/>
                </a:lnTo>
                <a:lnTo>
                  <a:pt x="6609929" y="281118"/>
                </a:lnTo>
                <a:lnTo>
                  <a:pt x="6587166" y="243436"/>
                </a:lnTo>
                <a:lnTo>
                  <a:pt x="6561510" y="207834"/>
                </a:lnTo>
                <a:lnTo>
                  <a:pt x="6533123" y="174474"/>
                </a:lnTo>
                <a:lnTo>
                  <a:pt x="6502169" y="143520"/>
                </a:lnTo>
                <a:lnTo>
                  <a:pt x="6468809" y="115133"/>
                </a:lnTo>
                <a:lnTo>
                  <a:pt x="6433207" y="89477"/>
                </a:lnTo>
                <a:lnTo>
                  <a:pt x="6395525" y="66714"/>
                </a:lnTo>
                <a:lnTo>
                  <a:pt x="6355925" y="47007"/>
                </a:lnTo>
                <a:lnTo>
                  <a:pt x="6314571" y="30518"/>
                </a:lnTo>
                <a:lnTo>
                  <a:pt x="6271625" y="17410"/>
                </a:lnTo>
                <a:lnTo>
                  <a:pt x="6227250" y="7846"/>
                </a:lnTo>
                <a:lnTo>
                  <a:pt x="6181608" y="1988"/>
                </a:lnTo>
                <a:lnTo>
                  <a:pt x="6134862" y="0"/>
                </a:lnTo>
                <a:close/>
              </a:path>
            </a:pathLst>
          </a:custGeom>
          <a:solidFill>
            <a:srgbClr val="F4F4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97197" y="3088894"/>
            <a:ext cx="3770629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5854B3"/>
                </a:solidFill>
                <a:latin typeface="한컴 훈민정음 세로쓰기"/>
                <a:cs typeface="한컴 훈민정음 세로쓰기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861308" y="3521455"/>
            <a:ext cx="5984240" cy="1710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5854B3"/>
                </a:solidFill>
                <a:latin typeface="나눔고딕"/>
                <a:cs typeface="나눔고딕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854B3"/>
                </a:solidFill>
                <a:latin typeface="한컴 훈민정음 세로쓰기"/>
                <a:cs typeface="한컴 훈민정음 세로쓰기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5854B3"/>
                </a:solidFill>
                <a:latin typeface="나눔고딕"/>
                <a:cs typeface="나눔고딕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854B3"/>
                </a:solidFill>
                <a:latin typeface="한컴 훈민정음 세로쓰기"/>
                <a:cs typeface="한컴 훈민정음 세로쓰기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854B3"/>
                </a:solidFill>
                <a:latin typeface="한컴 훈민정음 세로쓰기"/>
                <a:cs typeface="한컴 훈민정음 세로쓰기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54B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4944" y="185926"/>
            <a:ext cx="11481054" cy="666978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24840" y="115824"/>
            <a:ext cx="11480800" cy="6669405"/>
          </a:xfrm>
          <a:custGeom>
            <a:avLst/>
            <a:gdLst/>
            <a:ahLst/>
            <a:cxnLst/>
            <a:rect l="l" t="t" r="r" b="b"/>
            <a:pathLst>
              <a:path w="11480800" h="6669405">
                <a:moveTo>
                  <a:pt x="11310874" y="0"/>
                </a:moveTo>
                <a:lnTo>
                  <a:pt x="169456" y="0"/>
                </a:lnTo>
                <a:lnTo>
                  <a:pt x="124408" y="6049"/>
                </a:lnTo>
                <a:lnTo>
                  <a:pt x="83929" y="23123"/>
                </a:lnTo>
                <a:lnTo>
                  <a:pt x="49633" y="49609"/>
                </a:lnTo>
                <a:lnTo>
                  <a:pt x="23136" y="83895"/>
                </a:lnTo>
                <a:lnTo>
                  <a:pt x="6053" y="124368"/>
                </a:lnTo>
                <a:lnTo>
                  <a:pt x="0" y="169418"/>
                </a:lnTo>
                <a:lnTo>
                  <a:pt x="0" y="6499567"/>
                </a:lnTo>
                <a:lnTo>
                  <a:pt x="6053" y="6544615"/>
                </a:lnTo>
                <a:lnTo>
                  <a:pt x="23136" y="6585094"/>
                </a:lnTo>
                <a:lnTo>
                  <a:pt x="49633" y="6619390"/>
                </a:lnTo>
                <a:lnTo>
                  <a:pt x="83929" y="6645886"/>
                </a:lnTo>
                <a:lnTo>
                  <a:pt x="124408" y="6662969"/>
                </a:lnTo>
                <a:lnTo>
                  <a:pt x="169456" y="6669022"/>
                </a:lnTo>
                <a:lnTo>
                  <a:pt x="11310874" y="6669022"/>
                </a:lnTo>
                <a:lnTo>
                  <a:pt x="11355923" y="6662969"/>
                </a:lnTo>
                <a:lnTo>
                  <a:pt x="11396396" y="6645886"/>
                </a:lnTo>
                <a:lnTo>
                  <a:pt x="11430682" y="6619390"/>
                </a:lnTo>
                <a:lnTo>
                  <a:pt x="11457168" y="6585094"/>
                </a:lnTo>
                <a:lnTo>
                  <a:pt x="11474242" y="6544615"/>
                </a:lnTo>
                <a:lnTo>
                  <a:pt x="11480291" y="6499567"/>
                </a:lnTo>
                <a:lnTo>
                  <a:pt x="11480291" y="169418"/>
                </a:lnTo>
                <a:lnTo>
                  <a:pt x="11474242" y="124368"/>
                </a:lnTo>
                <a:lnTo>
                  <a:pt x="11457168" y="83895"/>
                </a:lnTo>
                <a:lnTo>
                  <a:pt x="11430682" y="49609"/>
                </a:lnTo>
                <a:lnTo>
                  <a:pt x="11396396" y="23123"/>
                </a:lnTo>
                <a:lnTo>
                  <a:pt x="11355923" y="6049"/>
                </a:lnTo>
                <a:lnTo>
                  <a:pt x="11310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2460" y="105181"/>
            <a:ext cx="11559539" cy="102118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65450" y="232028"/>
            <a:ext cx="6784340" cy="527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5854B3"/>
                </a:solidFill>
                <a:latin typeface="한컴 훈민정음 세로쓰기"/>
                <a:cs typeface="한컴 훈민정음 세로쓰기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34866" y="2053844"/>
            <a:ext cx="7486015" cy="3317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5854B3"/>
                </a:solidFill>
                <a:latin typeface="나눔고딕"/>
                <a:cs typeface="나눔고딕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2" Type="http://schemas.openxmlformats.org/officeDocument/2006/relationships/image" Target="../media/image31.png"  /><Relationship Id="rId3" Type="http://schemas.openxmlformats.org/officeDocument/2006/relationships/image" Target="../media/image45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53.png"  /><Relationship Id="rId15" Type="http://schemas.openxmlformats.org/officeDocument/2006/relationships/image" Target="../media/image54.png"  /><Relationship Id="rId2" Type="http://schemas.openxmlformats.org/officeDocument/2006/relationships/image" Target="../media/image31.png"  /><Relationship Id="rId3" Type="http://schemas.openxmlformats.org/officeDocument/2006/relationships/image" Target="../media/image45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56.png"  /><Relationship Id="rId2" Type="http://schemas.openxmlformats.org/officeDocument/2006/relationships/image" Target="../media/image31.png"  /><Relationship Id="rId3" Type="http://schemas.openxmlformats.org/officeDocument/2006/relationships/image" Target="../media/image45.png"  /><Relationship Id="rId4" Type="http://schemas.openxmlformats.org/officeDocument/2006/relationships/image" Target="../media/image28.png"  /><Relationship Id="rId5" Type="http://schemas.openxmlformats.org/officeDocument/2006/relationships/image" Target="../media/image55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57.png"  /><Relationship Id="rId15" Type="http://schemas.openxmlformats.org/officeDocument/2006/relationships/image" Target="../media/image58.png"  /><Relationship Id="rId16" Type="http://schemas.openxmlformats.org/officeDocument/2006/relationships/image" Target="../media/image59.png"  /><Relationship Id="rId17" Type="http://schemas.openxmlformats.org/officeDocument/2006/relationships/image" Target="../media/image60.png"  /><Relationship Id="rId18" Type="http://schemas.openxmlformats.org/officeDocument/2006/relationships/image" Target="../media/image61.png"  /><Relationship Id="rId2" Type="http://schemas.openxmlformats.org/officeDocument/2006/relationships/image" Target="../media/image31.png"  /><Relationship Id="rId3" Type="http://schemas.openxmlformats.org/officeDocument/2006/relationships/image" Target="../media/image45.png"  /><Relationship Id="rId4" Type="http://schemas.openxmlformats.org/officeDocument/2006/relationships/image" Target="../media/image28.png"  /><Relationship Id="rId5" Type="http://schemas.openxmlformats.org/officeDocument/2006/relationships/image" Target="../media/image55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62.png"  /><Relationship Id="rId15" Type="http://schemas.openxmlformats.org/officeDocument/2006/relationships/image" Target="../media/image63.png"  /><Relationship Id="rId16" Type="http://schemas.openxmlformats.org/officeDocument/2006/relationships/image" Target="../media/image64.png"  /><Relationship Id="rId2" Type="http://schemas.openxmlformats.org/officeDocument/2006/relationships/image" Target="../media/image31.png"  /><Relationship Id="rId3" Type="http://schemas.openxmlformats.org/officeDocument/2006/relationships/image" Target="../media/image45.png"  /><Relationship Id="rId4" Type="http://schemas.openxmlformats.org/officeDocument/2006/relationships/image" Target="../media/image28.png"  /><Relationship Id="rId5" Type="http://schemas.openxmlformats.org/officeDocument/2006/relationships/image" Target="../media/image55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65.png"  /><Relationship Id="rId15" Type="http://schemas.openxmlformats.org/officeDocument/2006/relationships/image" Target="../media/image66.png"  /><Relationship Id="rId2" Type="http://schemas.openxmlformats.org/officeDocument/2006/relationships/image" Target="../media/image31.png"  /><Relationship Id="rId3" Type="http://schemas.openxmlformats.org/officeDocument/2006/relationships/image" Target="../media/image45.png"  /><Relationship Id="rId4" Type="http://schemas.openxmlformats.org/officeDocument/2006/relationships/image" Target="../media/image28.png"  /><Relationship Id="rId5" Type="http://schemas.openxmlformats.org/officeDocument/2006/relationships/image" Target="../media/image55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67.png"  /><Relationship Id="rId15" Type="http://schemas.openxmlformats.org/officeDocument/2006/relationships/image" Target="../media/image68.png"  /><Relationship Id="rId16" Type="http://schemas.openxmlformats.org/officeDocument/2006/relationships/image" Target="../media/image69.png"  /><Relationship Id="rId2" Type="http://schemas.openxmlformats.org/officeDocument/2006/relationships/image" Target="../media/image31.png"  /><Relationship Id="rId3" Type="http://schemas.openxmlformats.org/officeDocument/2006/relationships/image" Target="../media/image45.png"  /><Relationship Id="rId4" Type="http://schemas.openxmlformats.org/officeDocument/2006/relationships/image" Target="../media/image28.png"  /><Relationship Id="rId5" Type="http://schemas.openxmlformats.org/officeDocument/2006/relationships/image" Target="../media/image55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3.png"  /><Relationship Id="rId11" Type="http://schemas.openxmlformats.org/officeDocument/2006/relationships/image" Target="../media/image24.png"  /><Relationship Id="rId12" Type="http://schemas.openxmlformats.org/officeDocument/2006/relationships/image" Target="../media/image25.png"  /><Relationship Id="rId13" Type="http://schemas.openxmlformats.org/officeDocument/2006/relationships/image" Target="../media/image31.png"  /><Relationship Id="rId14" Type="http://schemas.openxmlformats.org/officeDocument/2006/relationships/image" Target="../media/image71.png"  /><Relationship Id="rId15" Type="http://schemas.openxmlformats.org/officeDocument/2006/relationships/image" Target="../media/image72.png"  /><Relationship Id="rId2" Type="http://schemas.openxmlformats.org/officeDocument/2006/relationships/image" Target="../media/image70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3.png"  /><Relationship Id="rId11" Type="http://schemas.openxmlformats.org/officeDocument/2006/relationships/image" Target="../media/image24.png"  /><Relationship Id="rId12" Type="http://schemas.openxmlformats.org/officeDocument/2006/relationships/image" Target="../media/image25.png"  /><Relationship Id="rId13" Type="http://schemas.openxmlformats.org/officeDocument/2006/relationships/image" Target="../media/image31.png"  /><Relationship Id="rId14" Type="http://schemas.openxmlformats.org/officeDocument/2006/relationships/image" Target="../media/image71.png"  /><Relationship Id="rId15" Type="http://schemas.openxmlformats.org/officeDocument/2006/relationships/image" Target="../media/image73.jpeg"  /><Relationship Id="rId2" Type="http://schemas.openxmlformats.org/officeDocument/2006/relationships/image" Target="../media/image70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13.png"  /><Relationship Id="rId11" Type="http://schemas.openxmlformats.org/officeDocument/2006/relationships/image" Target="../media/image82.png"  /><Relationship Id="rId12" Type="http://schemas.openxmlformats.org/officeDocument/2006/relationships/image" Target="../media/image83.png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Relationship Id="rId8" Type="http://schemas.openxmlformats.org/officeDocument/2006/relationships/image" Target="../media/image80.png"  /><Relationship Id="rId9" Type="http://schemas.openxmlformats.org/officeDocument/2006/relationships/image" Target="../media/image8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13" Type="http://schemas.openxmlformats.org/officeDocument/2006/relationships/image" Target="../media/image28.png"  /><Relationship Id="rId14" Type="http://schemas.openxmlformats.org/officeDocument/2006/relationships/image" Target="../media/image29.png"  /><Relationship Id="rId15" Type="http://schemas.openxmlformats.org/officeDocument/2006/relationships/image" Target="../media/image30.png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33.png"  /><Relationship Id="rId15" Type="http://schemas.openxmlformats.org/officeDocument/2006/relationships/image" Target="../media/image34.png"  /><Relationship Id="rId16" Type="http://schemas.openxmlformats.org/officeDocument/2006/relationships/image" Target="../media/image35.jpeg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36.png"  /><Relationship Id="rId15" Type="http://schemas.openxmlformats.org/officeDocument/2006/relationships/image" Target="../media/image37.png"  /><Relationship Id="rId16" Type="http://schemas.openxmlformats.org/officeDocument/2006/relationships/image" Target="../media/image38.png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39.png"  /><Relationship Id="rId15" Type="http://schemas.openxmlformats.org/officeDocument/2006/relationships/image" Target="../media/image40.png"  /><Relationship Id="rId16" Type="http://schemas.openxmlformats.org/officeDocument/2006/relationships/image" Target="../media/image41.png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42.png"  /><Relationship Id="rId15" Type="http://schemas.openxmlformats.org/officeDocument/2006/relationships/image" Target="../media/image43.png"  /><Relationship Id="rId16" Type="http://schemas.openxmlformats.org/officeDocument/2006/relationships/image" Target="../media/image44.png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46.png"  /><Relationship Id="rId2" Type="http://schemas.openxmlformats.org/officeDocument/2006/relationships/image" Target="../media/image31.png"  /><Relationship Id="rId3" Type="http://schemas.openxmlformats.org/officeDocument/2006/relationships/image" Target="../media/image45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47.png"  /><Relationship Id="rId15" Type="http://schemas.openxmlformats.org/officeDocument/2006/relationships/image" Target="../media/image48.png"  /><Relationship Id="rId2" Type="http://schemas.openxmlformats.org/officeDocument/2006/relationships/image" Target="../media/image31.png"  /><Relationship Id="rId3" Type="http://schemas.openxmlformats.org/officeDocument/2006/relationships/image" Target="../media/image45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49.gif"  /><Relationship Id="rId15" Type="http://schemas.openxmlformats.org/officeDocument/2006/relationships/image" Target="../media/image50.gif"  /><Relationship Id="rId2" Type="http://schemas.openxmlformats.org/officeDocument/2006/relationships/image" Target="../media/image31.png"  /><Relationship Id="rId3" Type="http://schemas.openxmlformats.org/officeDocument/2006/relationships/image" Target="../media/image45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0">
            <a:off x="2840545" y="2858833"/>
            <a:ext cx="6953250" cy="1035050"/>
            <a:chOff x="2840545" y="2858833"/>
            <a:chExt cx="6953250" cy="1035050"/>
          </a:xfrm>
        </p:grpSpPr>
        <p:pic>
          <p:nvPicPr>
            <p:cNvPr id="4" name="object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575291" y="3675887"/>
              <a:ext cx="217931" cy="2179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840545" y="2858833"/>
              <a:ext cx="963549" cy="9635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5307" y="2863595"/>
              <a:ext cx="954405" cy="954405"/>
            </a:xfrm>
            <a:custGeom>
              <a:avLst/>
              <a:gdLst/>
              <a:rect l="l" t="t" r="r" b="b"/>
              <a:pathLst>
                <a:path w="954404" h="954404">
                  <a:moveTo>
                    <a:pt x="0" y="477012"/>
                  </a:moveTo>
                  <a:lnTo>
                    <a:pt x="2463" y="428248"/>
                  </a:lnTo>
                  <a:lnTo>
                    <a:pt x="9693" y="380891"/>
                  </a:lnTo>
                  <a:lnTo>
                    <a:pt x="21449" y="335181"/>
                  </a:lnTo>
                  <a:lnTo>
                    <a:pt x="37492" y="291357"/>
                  </a:lnTo>
                  <a:lnTo>
                    <a:pt x="57582" y="249661"/>
                  </a:lnTo>
                  <a:lnTo>
                    <a:pt x="81478" y="210331"/>
                  </a:lnTo>
                  <a:lnTo>
                    <a:pt x="108942" y="173608"/>
                  </a:lnTo>
                  <a:lnTo>
                    <a:pt x="139731" y="139731"/>
                  </a:lnTo>
                  <a:lnTo>
                    <a:pt x="173608" y="108942"/>
                  </a:lnTo>
                  <a:lnTo>
                    <a:pt x="210331" y="81478"/>
                  </a:lnTo>
                  <a:lnTo>
                    <a:pt x="249661" y="57582"/>
                  </a:lnTo>
                  <a:lnTo>
                    <a:pt x="291357" y="37492"/>
                  </a:lnTo>
                  <a:lnTo>
                    <a:pt x="335181" y="21449"/>
                  </a:lnTo>
                  <a:lnTo>
                    <a:pt x="380891" y="9693"/>
                  </a:lnTo>
                  <a:lnTo>
                    <a:pt x="428248" y="2463"/>
                  </a:lnTo>
                  <a:lnTo>
                    <a:pt x="477012" y="0"/>
                  </a:lnTo>
                  <a:lnTo>
                    <a:pt x="525775" y="2463"/>
                  </a:lnTo>
                  <a:lnTo>
                    <a:pt x="573132" y="9693"/>
                  </a:lnTo>
                  <a:lnTo>
                    <a:pt x="618842" y="21449"/>
                  </a:lnTo>
                  <a:lnTo>
                    <a:pt x="662666" y="37492"/>
                  </a:lnTo>
                  <a:lnTo>
                    <a:pt x="704362" y="57582"/>
                  </a:lnTo>
                  <a:lnTo>
                    <a:pt x="743692" y="81478"/>
                  </a:lnTo>
                  <a:lnTo>
                    <a:pt x="780415" y="108942"/>
                  </a:lnTo>
                  <a:lnTo>
                    <a:pt x="814292" y="139731"/>
                  </a:lnTo>
                  <a:lnTo>
                    <a:pt x="845081" y="173608"/>
                  </a:lnTo>
                  <a:lnTo>
                    <a:pt x="872545" y="210331"/>
                  </a:lnTo>
                  <a:lnTo>
                    <a:pt x="896441" y="249661"/>
                  </a:lnTo>
                  <a:lnTo>
                    <a:pt x="916531" y="291357"/>
                  </a:lnTo>
                  <a:lnTo>
                    <a:pt x="932574" y="335181"/>
                  </a:lnTo>
                  <a:lnTo>
                    <a:pt x="944330" y="380891"/>
                  </a:lnTo>
                  <a:lnTo>
                    <a:pt x="951560" y="428248"/>
                  </a:lnTo>
                  <a:lnTo>
                    <a:pt x="954024" y="477012"/>
                  </a:lnTo>
                  <a:lnTo>
                    <a:pt x="951560" y="525775"/>
                  </a:lnTo>
                  <a:lnTo>
                    <a:pt x="944330" y="573132"/>
                  </a:lnTo>
                  <a:lnTo>
                    <a:pt x="932574" y="618842"/>
                  </a:lnTo>
                  <a:lnTo>
                    <a:pt x="916531" y="662666"/>
                  </a:lnTo>
                  <a:lnTo>
                    <a:pt x="896441" y="704362"/>
                  </a:lnTo>
                  <a:lnTo>
                    <a:pt x="872545" y="743692"/>
                  </a:lnTo>
                  <a:lnTo>
                    <a:pt x="845081" y="780415"/>
                  </a:lnTo>
                  <a:lnTo>
                    <a:pt x="814292" y="814292"/>
                  </a:lnTo>
                  <a:lnTo>
                    <a:pt x="780415" y="845081"/>
                  </a:lnTo>
                  <a:lnTo>
                    <a:pt x="743692" y="872545"/>
                  </a:lnTo>
                  <a:lnTo>
                    <a:pt x="704362" y="896441"/>
                  </a:lnTo>
                  <a:lnTo>
                    <a:pt x="662666" y="916531"/>
                  </a:lnTo>
                  <a:lnTo>
                    <a:pt x="618842" y="932574"/>
                  </a:lnTo>
                  <a:lnTo>
                    <a:pt x="573132" y="944330"/>
                  </a:lnTo>
                  <a:lnTo>
                    <a:pt x="525775" y="951560"/>
                  </a:lnTo>
                  <a:lnTo>
                    <a:pt x="477012" y="954023"/>
                  </a:lnTo>
                  <a:lnTo>
                    <a:pt x="428248" y="951560"/>
                  </a:lnTo>
                  <a:lnTo>
                    <a:pt x="380891" y="944330"/>
                  </a:lnTo>
                  <a:lnTo>
                    <a:pt x="335181" y="932574"/>
                  </a:lnTo>
                  <a:lnTo>
                    <a:pt x="291357" y="916531"/>
                  </a:lnTo>
                  <a:lnTo>
                    <a:pt x="249661" y="896441"/>
                  </a:lnTo>
                  <a:lnTo>
                    <a:pt x="210331" y="872545"/>
                  </a:lnTo>
                  <a:lnTo>
                    <a:pt x="173608" y="845081"/>
                  </a:lnTo>
                  <a:lnTo>
                    <a:pt x="139731" y="814292"/>
                  </a:lnTo>
                  <a:lnTo>
                    <a:pt x="108942" y="780415"/>
                  </a:lnTo>
                  <a:lnTo>
                    <a:pt x="81478" y="743692"/>
                  </a:lnTo>
                  <a:lnTo>
                    <a:pt x="57582" y="704362"/>
                  </a:lnTo>
                  <a:lnTo>
                    <a:pt x="37492" y="662666"/>
                  </a:lnTo>
                  <a:lnTo>
                    <a:pt x="21449" y="618842"/>
                  </a:lnTo>
                  <a:lnTo>
                    <a:pt x="9693" y="573132"/>
                  </a:lnTo>
                  <a:lnTo>
                    <a:pt x="2463" y="525775"/>
                  </a:lnTo>
                  <a:lnTo>
                    <a:pt x="0" y="47701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7" name="object 7"/>
          <p:cNvGrpSpPr/>
          <p:nvPr/>
        </p:nvGrpSpPr>
        <p:grpSpPr>
          <a:xfrm rot="0">
            <a:off x="3244594" y="4594859"/>
            <a:ext cx="5518405" cy="1059180"/>
            <a:chOff x="3244595" y="4594859"/>
            <a:chExt cx="5861685" cy="1059180"/>
          </a:xfrm>
        </p:grpSpPr>
        <p:pic>
          <p:nvPicPr>
            <p:cNvPr id="8" name="object 8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44595" y="4594859"/>
              <a:ext cx="5861304" cy="10211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570731" y="4643627"/>
              <a:ext cx="5209032" cy="10102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64991" y="4715255"/>
              <a:ext cx="5491480" cy="650875"/>
            </a:xfrm>
            <a:custGeom>
              <a:avLst/>
              <a:gdLst/>
              <a:rect l="l" t="t" r="r" b="b"/>
              <a:pathLst>
                <a:path w="5491480" h="650875">
                  <a:moveTo>
                    <a:pt x="5382514" y="0"/>
                  </a:moveTo>
                  <a:lnTo>
                    <a:pt x="108458" y="0"/>
                  </a:lnTo>
                  <a:lnTo>
                    <a:pt x="66222" y="8516"/>
                  </a:lnTo>
                  <a:lnTo>
                    <a:pt x="31750" y="31750"/>
                  </a:lnTo>
                  <a:lnTo>
                    <a:pt x="8516" y="66222"/>
                  </a:lnTo>
                  <a:lnTo>
                    <a:pt x="0" y="108458"/>
                  </a:lnTo>
                  <a:lnTo>
                    <a:pt x="0" y="542290"/>
                  </a:lnTo>
                  <a:lnTo>
                    <a:pt x="8516" y="584525"/>
                  </a:lnTo>
                  <a:lnTo>
                    <a:pt x="31750" y="618998"/>
                  </a:lnTo>
                  <a:lnTo>
                    <a:pt x="66222" y="642231"/>
                  </a:lnTo>
                  <a:lnTo>
                    <a:pt x="108458" y="650748"/>
                  </a:lnTo>
                  <a:lnTo>
                    <a:pt x="5382514" y="650748"/>
                  </a:lnTo>
                  <a:lnTo>
                    <a:pt x="5424749" y="642231"/>
                  </a:lnTo>
                  <a:lnTo>
                    <a:pt x="5459222" y="618998"/>
                  </a:lnTo>
                  <a:lnTo>
                    <a:pt x="5482455" y="584525"/>
                  </a:lnTo>
                  <a:lnTo>
                    <a:pt x="5490972" y="542290"/>
                  </a:lnTo>
                  <a:lnTo>
                    <a:pt x="5490972" y="108458"/>
                  </a:lnTo>
                  <a:lnTo>
                    <a:pt x="5482455" y="66222"/>
                  </a:lnTo>
                  <a:lnTo>
                    <a:pt x="5459222" y="31750"/>
                  </a:lnTo>
                  <a:lnTo>
                    <a:pt x="5424749" y="8516"/>
                  </a:lnTo>
                  <a:lnTo>
                    <a:pt x="5382514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2" name="가로 글상자 11"/>
          <p:cNvSpPr txBox="1"/>
          <p:nvPr/>
        </p:nvSpPr>
        <p:spPr>
          <a:xfrm>
            <a:off x="3962400" y="3021330"/>
            <a:ext cx="4800600" cy="6438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롤 데이터 시각화 미니 프로젝트</a:t>
            </a:r>
            <a:endParaRPr lang="ko-KR" altLang="en-US"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lang="en-US" altLang="ko-KR">
                <a:latin typeface="나눔고딕 ExtraBold"/>
                <a:ea typeface="나눔고딕 ExtraBold"/>
              </a:rPr>
              <a:t>-</a:t>
            </a:r>
            <a:r>
              <a:rPr lang="ko-KR" altLang="en-US">
                <a:latin typeface="나눔고딕 ExtraBold"/>
                <a:ea typeface="나눔고딕 ExtraBold"/>
              </a:rPr>
              <a:t> 스노우볼에 관하여</a:t>
            </a: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4114800" y="4897755"/>
            <a:ext cx="39624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배달의민족 을지로체"/>
                <a:ea typeface="배달의민족 을지로체"/>
              </a:rPr>
              <a:t> 박태수</a:t>
            </a:r>
            <a:r>
              <a:rPr lang="en-US" altLang="ko-KR">
                <a:latin typeface="배달의민족 을지로체"/>
                <a:ea typeface="배달의민족 을지로체"/>
              </a:rPr>
              <a:t>,</a:t>
            </a:r>
            <a:r>
              <a:rPr lang="ko-KR" altLang="en-US">
                <a:latin typeface="배달의민족 을지로체"/>
                <a:ea typeface="배달의민족 을지로체"/>
              </a:rPr>
              <a:t> 송용호</a:t>
            </a:r>
            <a:r>
              <a:rPr lang="en-US" altLang="ko-KR">
                <a:latin typeface="배달의민족 을지로체"/>
                <a:ea typeface="배달의민족 을지로체"/>
              </a:rPr>
              <a:t>,</a:t>
            </a:r>
            <a:r>
              <a:rPr lang="ko-KR" altLang="en-US">
                <a:latin typeface="배달의민족 을지로체"/>
                <a:ea typeface="배달의민족 을지로체"/>
              </a:rPr>
              <a:t> 송태민</a:t>
            </a:r>
            <a:r>
              <a:rPr lang="en-US" altLang="ko-KR">
                <a:latin typeface="배달의민족 을지로체"/>
                <a:ea typeface="배달의민족 을지로체"/>
              </a:rPr>
              <a:t>,</a:t>
            </a:r>
            <a:r>
              <a:rPr lang="ko-KR" altLang="en-US">
                <a:latin typeface="배달의민족 을지로체"/>
                <a:ea typeface="배달의민족 을지로체"/>
              </a:rPr>
              <a:t> 임경진</a:t>
            </a:r>
            <a:endParaRPr lang="ko-KR" altLang="en-US">
              <a:latin typeface="배달의민족 을지로체"/>
              <a:ea typeface="배달의민족 을지로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8200" y="5029200"/>
            <a:ext cx="11277600" cy="1752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74592" y="65570"/>
              <a:ext cx="4893564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 idx="0"/>
          </p:nvPr>
        </p:nvSpPr>
        <p:spPr>
          <a:xfrm>
            <a:off x="1943099" y="342900"/>
            <a:ext cx="7581900" cy="4953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373505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pc="100">
                <a:latin typeface="배달의민족 을지로체"/>
                <a:ea typeface="배달의민족 을지로체"/>
              </a:rPr>
              <a:t>3-B.</a:t>
            </a:r>
            <a:r>
              <a:rPr lang="ko-KR" altLang="en-US" spc="100">
                <a:latin typeface="배달의민족 을지로체"/>
                <a:ea typeface="배달의민족 을지로체"/>
              </a:rPr>
              <a:t> 극초반 이슈가 게임에 주는 영향  </a:t>
            </a:r>
            <a:endParaRPr lang="ko-KR" altLang="en-US" spc="100">
              <a:latin typeface="배달의민족 을지로체"/>
              <a:ea typeface="배달의민족 을지로체"/>
            </a:endParaRPr>
          </a:p>
        </p:txBody>
      </p: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grpSp>
        <p:nvGrpSpPr>
          <p:cNvPr id="38" name=""/>
          <p:cNvGrpSpPr/>
          <p:nvPr/>
        </p:nvGrpSpPr>
        <p:grpSpPr>
          <a:xfrm rot="0">
            <a:off x="990600" y="5029200"/>
            <a:ext cx="10820400" cy="2255520"/>
            <a:chOff x="1699260" y="4876800"/>
            <a:chExt cx="9044940" cy="2026920"/>
          </a:xfrm>
        </p:grpSpPr>
        <p:sp>
          <p:nvSpPr>
            <p:cNvPr id="32" name="object 23"/>
            <p:cNvSpPr/>
            <p:nvPr/>
          </p:nvSpPr>
          <p:spPr>
            <a:xfrm>
              <a:off x="1699260" y="4876800"/>
              <a:ext cx="9044940" cy="1447800"/>
            </a:xfrm>
            <a:custGeom>
              <a:avLst/>
              <a:gdLst/>
              <a:rect l="l" t="t" r="r" b="b"/>
              <a:pathLst>
                <a:path w="9044940" h="1321435">
                  <a:moveTo>
                    <a:pt x="8824722" y="0"/>
                  </a:moveTo>
                  <a:lnTo>
                    <a:pt x="220217" y="0"/>
                  </a:lnTo>
                  <a:lnTo>
                    <a:pt x="175824" y="4472"/>
                  </a:lnTo>
                  <a:lnTo>
                    <a:pt x="134481" y="17299"/>
                  </a:lnTo>
                  <a:lnTo>
                    <a:pt x="97073" y="37598"/>
                  </a:lnTo>
                  <a:lnTo>
                    <a:pt x="64484" y="64484"/>
                  </a:lnTo>
                  <a:lnTo>
                    <a:pt x="37598" y="97073"/>
                  </a:lnTo>
                  <a:lnTo>
                    <a:pt x="17299" y="134481"/>
                  </a:lnTo>
                  <a:lnTo>
                    <a:pt x="4472" y="175824"/>
                  </a:lnTo>
                  <a:lnTo>
                    <a:pt x="0" y="220218"/>
                  </a:lnTo>
                  <a:lnTo>
                    <a:pt x="0" y="1101090"/>
                  </a:lnTo>
                  <a:lnTo>
                    <a:pt x="4472" y="1145483"/>
                  </a:lnTo>
                  <a:lnTo>
                    <a:pt x="17299" y="1186826"/>
                  </a:lnTo>
                  <a:lnTo>
                    <a:pt x="37598" y="1224234"/>
                  </a:lnTo>
                  <a:lnTo>
                    <a:pt x="64484" y="1256823"/>
                  </a:lnTo>
                  <a:lnTo>
                    <a:pt x="97073" y="1283709"/>
                  </a:lnTo>
                  <a:lnTo>
                    <a:pt x="134481" y="1304008"/>
                  </a:lnTo>
                  <a:lnTo>
                    <a:pt x="175824" y="1316835"/>
                  </a:lnTo>
                  <a:lnTo>
                    <a:pt x="220217" y="1321308"/>
                  </a:lnTo>
                  <a:lnTo>
                    <a:pt x="8824722" y="1321308"/>
                  </a:lnTo>
                  <a:lnTo>
                    <a:pt x="8869115" y="1316835"/>
                  </a:lnTo>
                  <a:lnTo>
                    <a:pt x="8910458" y="1304008"/>
                  </a:lnTo>
                  <a:lnTo>
                    <a:pt x="8947866" y="1283709"/>
                  </a:lnTo>
                  <a:lnTo>
                    <a:pt x="8980455" y="1256823"/>
                  </a:lnTo>
                  <a:lnTo>
                    <a:pt x="9007341" y="1224234"/>
                  </a:lnTo>
                  <a:lnTo>
                    <a:pt x="9027640" y="1186826"/>
                  </a:lnTo>
                  <a:lnTo>
                    <a:pt x="9040467" y="1145483"/>
                  </a:lnTo>
                  <a:lnTo>
                    <a:pt x="9044940" y="1101090"/>
                  </a:lnTo>
                  <a:lnTo>
                    <a:pt x="9044940" y="220218"/>
                  </a:lnTo>
                  <a:lnTo>
                    <a:pt x="9040467" y="175824"/>
                  </a:lnTo>
                  <a:lnTo>
                    <a:pt x="9027640" y="134481"/>
                  </a:lnTo>
                  <a:lnTo>
                    <a:pt x="9007341" y="97073"/>
                  </a:lnTo>
                  <a:lnTo>
                    <a:pt x="8980455" y="64484"/>
                  </a:lnTo>
                  <a:lnTo>
                    <a:pt x="8947866" y="37598"/>
                  </a:lnTo>
                  <a:lnTo>
                    <a:pt x="8910458" y="17299"/>
                  </a:lnTo>
                  <a:lnTo>
                    <a:pt x="8869115" y="4472"/>
                  </a:lnTo>
                  <a:lnTo>
                    <a:pt x="8824722" y="0"/>
                  </a:lnTo>
                  <a:close/>
                </a:path>
              </a:pathLst>
            </a:custGeom>
            <a:solidFill>
              <a:srgbClr val="f4f4fd">
                <a:alpha val="100000"/>
              </a:srgbClr>
            </a:solidFill>
          </p:spPr>
          <p:txBody>
            <a:bodyPr wrap="square" lIns="0" tIns="0" rIns="0" bIns="0"/>
            <a:p>
              <a:pPr lvl="0"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가로 글상자 32"/>
            <p:cNvSpPr txBox="1"/>
            <p:nvPr/>
          </p:nvSpPr>
          <p:spPr>
            <a:xfrm>
              <a:off x="1828799" y="5002529"/>
              <a:ext cx="8729653" cy="147320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첫 미니언이 등장하는 시간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1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분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5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초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,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정글이 등장하는 시간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1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분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30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초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,</a:t>
              </a:r>
              <a:endPara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첫 미니언들 끼리 만나는 시간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1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분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38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초를 생각했을 때 극초반 이슈는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2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분 전에 발생한다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.</a:t>
              </a:r>
              <a:endPara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기본 골드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500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에 퍼블 골드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400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원을 합쳐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900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원 이상인 인원이 발생하면 극초반 이슈가 발생했다고 판단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,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이슈가 발생한 판의 승률과 이슈가 발생하지 않은 판의 승률을 비교해보았다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.</a:t>
              </a:r>
              <a:endPara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98982" y="990600"/>
            <a:ext cx="5397018" cy="32766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172200" y="990600"/>
            <a:ext cx="5638800" cy="3276599"/>
          </a:xfrm>
          <a:prstGeom prst="rect">
            <a:avLst/>
          </a:prstGeom>
        </p:spPr>
      </p:pic>
      <p:sp>
        <p:nvSpPr>
          <p:cNvPr id="39" name="object 23"/>
          <p:cNvSpPr/>
          <p:nvPr/>
        </p:nvSpPr>
        <p:spPr>
          <a:xfrm>
            <a:off x="2133600" y="4398138"/>
            <a:ext cx="2877312" cy="478661"/>
          </a:xfrm>
          <a:custGeom>
            <a:avLst/>
            <a:gdLst/>
            <a:rect l="l" t="t" r="r" b="b"/>
            <a:pathLst>
              <a:path w="9044940" h="1321435">
                <a:moveTo>
                  <a:pt x="8824722" y="0"/>
                </a:moveTo>
                <a:lnTo>
                  <a:pt x="220217" y="0"/>
                </a:ln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0" y="1101090"/>
                </a:lnTo>
                <a:lnTo>
                  <a:pt x="4472" y="1145483"/>
                </a:lnTo>
                <a:lnTo>
                  <a:pt x="17299" y="1186826"/>
                </a:lnTo>
                <a:lnTo>
                  <a:pt x="37598" y="1224234"/>
                </a:lnTo>
                <a:lnTo>
                  <a:pt x="64484" y="1256823"/>
                </a:lnTo>
                <a:lnTo>
                  <a:pt x="97073" y="1283709"/>
                </a:lnTo>
                <a:lnTo>
                  <a:pt x="134481" y="1304008"/>
                </a:lnTo>
                <a:lnTo>
                  <a:pt x="175824" y="1316835"/>
                </a:lnTo>
                <a:lnTo>
                  <a:pt x="220217" y="1321308"/>
                </a:lnTo>
                <a:lnTo>
                  <a:pt x="8824722" y="1321308"/>
                </a:lnTo>
                <a:lnTo>
                  <a:pt x="8869115" y="1316835"/>
                </a:lnTo>
                <a:lnTo>
                  <a:pt x="8910458" y="1304008"/>
                </a:lnTo>
                <a:lnTo>
                  <a:pt x="8947866" y="1283709"/>
                </a:lnTo>
                <a:lnTo>
                  <a:pt x="8980455" y="1256823"/>
                </a:lnTo>
                <a:lnTo>
                  <a:pt x="9007341" y="1224234"/>
                </a:lnTo>
                <a:lnTo>
                  <a:pt x="9027640" y="1186826"/>
                </a:lnTo>
                <a:lnTo>
                  <a:pt x="9040467" y="1145483"/>
                </a:lnTo>
                <a:lnTo>
                  <a:pt x="9044940" y="1101090"/>
                </a:lnTo>
                <a:lnTo>
                  <a:pt x="9044940" y="220218"/>
                </a:lnTo>
                <a:lnTo>
                  <a:pt x="9040467" y="175824"/>
                </a:lnTo>
                <a:lnTo>
                  <a:pt x="9027640" y="134481"/>
                </a:lnTo>
                <a:lnTo>
                  <a:pt x="9007341" y="97073"/>
                </a:lnTo>
                <a:lnTo>
                  <a:pt x="8980455" y="64484"/>
                </a:lnTo>
                <a:lnTo>
                  <a:pt x="8947866" y="37598"/>
                </a:lnTo>
                <a:lnTo>
                  <a:pt x="8910458" y="17299"/>
                </a:lnTo>
                <a:lnTo>
                  <a:pt x="8869115" y="4472"/>
                </a:lnTo>
                <a:lnTo>
                  <a:pt x="8824722" y="0"/>
                </a:lnTo>
                <a:close/>
              </a:path>
            </a:pathLst>
          </a:custGeom>
          <a:solidFill>
            <a:srgbClr val="f4f4fd">
              <a:alpha val="100000"/>
            </a:srgbClr>
          </a:solidFill>
        </p:spPr>
        <p:txBody>
          <a:bodyPr wrap="square" lIns="0" tIns="0" rIns="0" bIns="0"/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" name="가로 글상자 40"/>
          <p:cNvSpPr txBox="1"/>
          <p:nvPr/>
        </p:nvSpPr>
        <p:spPr>
          <a:xfrm>
            <a:off x="2590800" y="4440555"/>
            <a:ext cx="1981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배달의민족 도현 OTF"/>
                <a:ea typeface="배달의민족 도현 OTF"/>
              </a:rPr>
              <a:t>이슈가 발생한 판</a:t>
            </a:r>
            <a:endParaRPr lang="ko-KR" altLang="en-US"/>
          </a:p>
        </p:txBody>
      </p:sp>
      <p:sp>
        <p:nvSpPr>
          <p:cNvPr id="42" name="object 23"/>
          <p:cNvSpPr/>
          <p:nvPr/>
        </p:nvSpPr>
        <p:spPr>
          <a:xfrm>
            <a:off x="7391400" y="4419600"/>
            <a:ext cx="3657599" cy="478661"/>
          </a:xfrm>
          <a:custGeom>
            <a:avLst/>
            <a:gdLst/>
            <a:rect l="l" t="t" r="r" b="b"/>
            <a:pathLst>
              <a:path w="9044940" h="1321435">
                <a:moveTo>
                  <a:pt x="8824722" y="0"/>
                </a:moveTo>
                <a:lnTo>
                  <a:pt x="220217" y="0"/>
                </a:ln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0" y="1101090"/>
                </a:lnTo>
                <a:lnTo>
                  <a:pt x="4472" y="1145483"/>
                </a:lnTo>
                <a:lnTo>
                  <a:pt x="17299" y="1186826"/>
                </a:lnTo>
                <a:lnTo>
                  <a:pt x="37598" y="1224234"/>
                </a:lnTo>
                <a:lnTo>
                  <a:pt x="64484" y="1256823"/>
                </a:lnTo>
                <a:lnTo>
                  <a:pt x="97073" y="1283709"/>
                </a:lnTo>
                <a:lnTo>
                  <a:pt x="134481" y="1304008"/>
                </a:lnTo>
                <a:lnTo>
                  <a:pt x="175824" y="1316835"/>
                </a:lnTo>
                <a:lnTo>
                  <a:pt x="220217" y="1321308"/>
                </a:lnTo>
                <a:lnTo>
                  <a:pt x="8824722" y="1321308"/>
                </a:lnTo>
                <a:lnTo>
                  <a:pt x="8869115" y="1316835"/>
                </a:lnTo>
                <a:lnTo>
                  <a:pt x="8910458" y="1304008"/>
                </a:lnTo>
                <a:lnTo>
                  <a:pt x="8947866" y="1283709"/>
                </a:lnTo>
                <a:lnTo>
                  <a:pt x="8980455" y="1256823"/>
                </a:lnTo>
                <a:lnTo>
                  <a:pt x="9007341" y="1224234"/>
                </a:lnTo>
                <a:lnTo>
                  <a:pt x="9027640" y="1186826"/>
                </a:lnTo>
                <a:lnTo>
                  <a:pt x="9040467" y="1145483"/>
                </a:lnTo>
                <a:lnTo>
                  <a:pt x="9044940" y="1101090"/>
                </a:lnTo>
                <a:lnTo>
                  <a:pt x="9044940" y="220218"/>
                </a:lnTo>
                <a:lnTo>
                  <a:pt x="9040467" y="175824"/>
                </a:lnTo>
                <a:lnTo>
                  <a:pt x="9027640" y="134481"/>
                </a:lnTo>
                <a:lnTo>
                  <a:pt x="9007341" y="97073"/>
                </a:lnTo>
                <a:lnTo>
                  <a:pt x="8980455" y="64484"/>
                </a:lnTo>
                <a:lnTo>
                  <a:pt x="8947866" y="37598"/>
                </a:lnTo>
                <a:lnTo>
                  <a:pt x="8910458" y="17299"/>
                </a:lnTo>
                <a:lnTo>
                  <a:pt x="8869115" y="4472"/>
                </a:lnTo>
                <a:lnTo>
                  <a:pt x="8824722" y="0"/>
                </a:lnTo>
                <a:close/>
              </a:path>
            </a:pathLst>
          </a:custGeom>
          <a:solidFill>
            <a:srgbClr val="f4f4fd">
              <a:alpha val="100000"/>
            </a:srgbClr>
          </a:solidFill>
        </p:spPr>
        <p:txBody>
          <a:bodyPr wrap="square" lIns="0" tIns="0" rIns="0" bIns="0"/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3" name="가로 글상자 42"/>
          <p:cNvSpPr txBox="1"/>
          <p:nvPr/>
        </p:nvSpPr>
        <p:spPr>
          <a:xfrm>
            <a:off x="7924800" y="4511547"/>
            <a:ext cx="2819400" cy="3652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배달의민족 도현 OTF"/>
                <a:ea typeface="배달의민족 도현 OTF"/>
              </a:rPr>
              <a:t>이슈가 발생하지 않은 판</a:t>
            </a:r>
            <a:endParaRPr lang="ko-KR" altLang="en-US">
              <a:solidFill>
                <a:srgbClr val="000000"/>
              </a:solidFill>
              <a:latin typeface="배달의민족 도현 OTF"/>
              <a:ea typeface="배달의민족 도현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8200" y="5029200"/>
            <a:ext cx="11277600" cy="1752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74592" y="65570"/>
              <a:ext cx="4893564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 idx="0"/>
          </p:nvPr>
        </p:nvSpPr>
        <p:spPr>
          <a:xfrm>
            <a:off x="1943099" y="342900"/>
            <a:ext cx="7581900" cy="4953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373505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pc="100">
                <a:latin typeface="배달의민족 을지로체"/>
                <a:ea typeface="배달의민족 을지로체"/>
              </a:rPr>
              <a:t>3-B.</a:t>
            </a:r>
            <a:r>
              <a:rPr lang="ko-KR" altLang="en-US" spc="100">
                <a:latin typeface="배달의민족 을지로체"/>
                <a:ea typeface="배달의민족 을지로체"/>
              </a:rPr>
              <a:t> 극초반 이슈가 게임에 주는 영향  </a:t>
            </a:r>
            <a:endParaRPr lang="ko-KR" altLang="en-US" spc="100">
              <a:latin typeface="배달의민족 을지로체"/>
              <a:ea typeface="배달의민족 을지로체"/>
            </a:endParaRPr>
          </a:p>
        </p:txBody>
      </p: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grpSp>
        <p:nvGrpSpPr>
          <p:cNvPr id="38" name=""/>
          <p:cNvGrpSpPr/>
          <p:nvPr/>
        </p:nvGrpSpPr>
        <p:grpSpPr>
          <a:xfrm rot="0">
            <a:off x="990599" y="5029200"/>
            <a:ext cx="10820401" cy="1779270"/>
            <a:chOff x="1699260" y="4876800"/>
            <a:chExt cx="9044940" cy="1598939"/>
          </a:xfrm>
        </p:grpSpPr>
        <p:sp>
          <p:nvSpPr>
            <p:cNvPr id="32" name="object 23"/>
            <p:cNvSpPr/>
            <p:nvPr/>
          </p:nvSpPr>
          <p:spPr>
            <a:xfrm>
              <a:off x="1699260" y="4876800"/>
              <a:ext cx="9044940" cy="1447800"/>
            </a:xfrm>
            <a:custGeom>
              <a:avLst/>
              <a:gdLst/>
              <a:rect l="l" t="t" r="r" b="b"/>
              <a:pathLst>
                <a:path w="9044940" h="1321435">
                  <a:moveTo>
                    <a:pt x="8824722" y="0"/>
                  </a:moveTo>
                  <a:lnTo>
                    <a:pt x="220217" y="0"/>
                  </a:lnTo>
                  <a:lnTo>
                    <a:pt x="175824" y="4472"/>
                  </a:lnTo>
                  <a:lnTo>
                    <a:pt x="134481" y="17299"/>
                  </a:lnTo>
                  <a:lnTo>
                    <a:pt x="97073" y="37598"/>
                  </a:lnTo>
                  <a:lnTo>
                    <a:pt x="64484" y="64484"/>
                  </a:lnTo>
                  <a:lnTo>
                    <a:pt x="37598" y="97073"/>
                  </a:lnTo>
                  <a:lnTo>
                    <a:pt x="17299" y="134481"/>
                  </a:lnTo>
                  <a:lnTo>
                    <a:pt x="4472" y="175824"/>
                  </a:lnTo>
                  <a:lnTo>
                    <a:pt x="0" y="220218"/>
                  </a:lnTo>
                  <a:lnTo>
                    <a:pt x="0" y="1101090"/>
                  </a:lnTo>
                  <a:lnTo>
                    <a:pt x="4472" y="1145483"/>
                  </a:lnTo>
                  <a:lnTo>
                    <a:pt x="17299" y="1186826"/>
                  </a:lnTo>
                  <a:lnTo>
                    <a:pt x="37598" y="1224234"/>
                  </a:lnTo>
                  <a:lnTo>
                    <a:pt x="64484" y="1256823"/>
                  </a:lnTo>
                  <a:lnTo>
                    <a:pt x="97073" y="1283709"/>
                  </a:lnTo>
                  <a:lnTo>
                    <a:pt x="134481" y="1304008"/>
                  </a:lnTo>
                  <a:lnTo>
                    <a:pt x="175824" y="1316835"/>
                  </a:lnTo>
                  <a:lnTo>
                    <a:pt x="220217" y="1321308"/>
                  </a:lnTo>
                  <a:lnTo>
                    <a:pt x="8824722" y="1321308"/>
                  </a:lnTo>
                  <a:lnTo>
                    <a:pt x="8869115" y="1316835"/>
                  </a:lnTo>
                  <a:lnTo>
                    <a:pt x="8910458" y="1304008"/>
                  </a:lnTo>
                  <a:lnTo>
                    <a:pt x="8947866" y="1283709"/>
                  </a:lnTo>
                  <a:lnTo>
                    <a:pt x="8980455" y="1256823"/>
                  </a:lnTo>
                  <a:lnTo>
                    <a:pt x="9007341" y="1224234"/>
                  </a:lnTo>
                  <a:lnTo>
                    <a:pt x="9027640" y="1186826"/>
                  </a:lnTo>
                  <a:lnTo>
                    <a:pt x="9040467" y="1145483"/>
                  </a:lnTo>
                  <a:lnTo>
                    <a:pt x="9044940" y="1101090"/>
                  </a:lnTo>
                  <a:lnTo>
                    <a:pt x="9044940" y="220218"/>
                  </a:lnTo>
                  <a:lnTo>
                    <a:pt x="9040467" y="175824"/>
                  </a:lnTo>
                  <a:lnTo>
                    <a:pt x="9027640" y="134481"/>
                  </a:lnTo>
                  <a:lnTo>
                    <a:pt x="9007341" y="97073"/>
                  </a:lnTo>
                  <a:lnTo>
                    <a:pt x="8980455" y="64484"/>
                  </a:lnTo>
                  <a:lnTo>
                    <a:pt x="8947866" y="37598"/>
                  </a:lnTo>
                  <a:lnTo>
                    <a:pt x="8910458" y="17299"/>
                  </a:lnTo>
                  <a:lnTo>
                    <a:pt x="8869115" y="4472"/>
                  </a:lnTo>
                  <a:lnTo>
                    <a:pt x="8824722" y="0"/>
                  </a:lnTo>
                  <a:close/>
                </a:path>
              </a:pathLst>
            </a:custGeom>
            <a:solidFill>
              <a:srgbClr val="f4f4fd">
                <a:alpha val="100000"/>
              </a:srgbClr>
            </a:solidFill>
          </p:spPr>
          <p:txBody>
            <a:bodyPr wrap="square" lIns="0" tIns="0" rIns="0" bIns="0"/>
            <a:p>
              <a:pPr lvl="0"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가로 글상자 32"/>
            <p:cNvSpPr txBox="1"/>
            <p:nvPr/>
          </p:nvSpPr>
          <p:spPr>
            <a:xfrm>
              <a:off x="1828799" y="5002525"/>
              <a:ext cx="8729653" cy="14732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도출한 결과를 통해 모든 티어에 유의미한 지표를 확인할 수 있었다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.</a:t>
              </a:r>
              <a:endPara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endPara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스노우볼을 잘 굴리는 상위 티어에서 더 높은 승률을 확인할 수 있었고 어느정도 게임을 할 줄 아는 골드와 플래티넘 티어에서 스노우볼을 굴리는 실력보다 그거에 대응할 수 있는 실력이 더 크다고 판단해 타 티어 대비 낮은 승률을 보인다고 판단했다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.</a:t>
              </a:r>
              <a:endPara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477000" y="1215250"/>
            <a:ext cx="5257800" cy="358534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71511" y="1371600"/>
            <a:ext cx="5124487" cy="3028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876800" y="1447800"/>
            <a:ext cx="6629400" cy="43434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74592" y="65570"/>
              <a:ext cx="4893564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431160" y="4243781"/>
            <a:ext cx="8077834" cy="25201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905" lvl="0" algn="ctr">
              <a:lnSpc>
                <a:spcPct val="100000"/>
              </a:lnSpc>
              <a:spcBef>
                <a:spcPts val="95"/>
              </a:spcBef>
              <a:defRPr/>
            </a:pPr>
            <a:endParaRPr sz="1600">
              <a:latin typeface="나눔고딕"/>
              <a:ea typeface="+mn-ea"/>
              <a:cs typeface="나눔고딕"/>
            </a:endParaRPr>
          </a:p>
        </p:txBody>
      </p:sp>
      <p:sp>
        <p:nvSpPr>
          <p:cNvPr id="35" name="object 24"/>
          <p:cNvSpPr/>
          <p:nvPr/>
        </p:nvSpPr>
        <p:spPr>
          <a:xfrm>
            <a:off x="4953000" y="1524000"/>
            <a:ext cx="6283959" cy="3962400"/>
          </a:xfrm>
          <a:custGeom>
            <a:avLst/>
            <a:gdLst/>
            <a:rect l="l" t="t" r="r" b="b"/>
            <a:pathLst>
              <a:path w="5598159" h="2080895">
                <a:moveTo>
                  <a:pt x="5250942" y="0"/>
                </a:moveTo>
                <a:lnTo>
                  <a:pt x="346710" y="0"/>
                </a:lnTo>
                <a:lnTo>
                  <a:pt x="299656" y="3164"/>
                </a:lnTo>
                <a:lnTo>
                  <a:pt x="254529" y="12382"/>
                </a:lnTo>
                <a:lnTo>
                  <a:pt x="211740" y="27241"/>
                </a:lnTo>
                <a:lnTo>
                  <a:pt x="171703" y="47328"/>
                </a:lnTo>
                <a:lnTo>
                  <a:pt x="134831" y="72231"/>
                </a:lnTo>
                <a:lnTo>
                  <a:pt x="101536" y="101536"/>
                </a:lnTo>
                <a:lnTo>
                  <a:pt x="72231" y="134831"/>
                </a:lnTo>
                <a:lnTo>
                  <a:pt x="47328" y="171704"/>
                </a:lnTo>
                <a:lnTo>
                  <a:pt x="27241" y="211740"/>
                </a:lnTo>
                <a:lnTo>
                  <a:pt x="12382" y="254529"/>
                </a:lnTo>
                <a:lnTo>
                  <a:pt x="3164" y="299656"/>
                </a:lnTo>
                <a:lnTo>
                  <a:pt x="0" y="346710"/>
                </a:lnTo>
                <a:lnTo>
                  <a:pt x="0" y="1733550"/>
                </a:lnTo>
                <a:lnTo>
                  <a:pt x="3164" y="1780598"/>
                </a:lnTo>
                <a:lnTo>
                  <a:pt x="12382" y="1825722"/>
                </a:lnTo>
                <a:lnTo>
                  <a:pt x="27241" y="1868510"/>
                </a:lnTo>
                <a:lnTo>
                  <a:pt x="47328" y="1908548"/>
                </a:lnTo>
                <a:lnTo>
                  <a:pt x="72231" y="1945422"/>
                </a:lnTo>
                <a:lnTo>
                  <a:pt x="101536" y="1978720"/>
                </a:lnTo>
                <a:lnTo>
                  <a:pt x="134831" y="2008028"/>
                </a:lnTo>
                <a:lnTo>
                  <a:pt x="171704" y="2032935"/>
                </a:lnTo>
                <a:lnTo>
                  <a:pt x="211740" y="2053025"/>
                </a:lnTo>
                <a:lnTo>
                  <a:pt x="254529" y="2067887"/>
                </a:lnTo>
                <a:lnTo>
                  <a:pt x="299656" y="2077107"/>
                </a:lnTo>
                <a:lnTo>
                  <a:pt x="346710" y="2080272"/>
                </a:lnTo>
                <a:lnTo>
                  <a:pt x="5250942" y="2080272"/>
                </a:lnTo>
                <a:lnTo>
                  <a:pt x="5297995" y="2077107"/>
                </a:lnTo>
                <a:lnTo>
                  <a:pt x="5343122" y="2067887"/>
                </a:lnTo>
                <a:lnTo>
                  <a:pt x="5385911" y="2053025"/>
                </a:lnTo>
                <a:lnTo>
                  <a:pt x="5425948" y="2032935"/>
                </a:lnTo>
                <a:lnTo>
                  <a:pt x="5462820" y="2008028"/>
                </a:lnTo>
                <a:lnTo>
                  <a:pt x="5496115" y="1978720"/>
                </a:lnTo>
                <a:lnTo>
                  <a:pt x="5525420" y="1945422"/>
                </a:lnTo>
                <a:lnTo>
                  <a:pt x="5550323" y="1908548"/>
                </a:lnTo>
                <a:lnTo>
                  <a:pt x="5570410" y="1868510"/>
                </a:lnTo>
                <a:lnTo>
                  <a:pt x="5585269" y="1825722"/>
                </a:lnTo>
                <a:lnTo>
                  <a:pt x="5594487" y="1780598"/>
                </a:lnTo>
                <a:lnTo>
                  <a:pt x="5597652" y="1733550"/>
                </a:lnTo>
                <a:lnTo>
                  <a:pt x="5597652" y="346710"/>
                </a:lnTo>
                <a:lnTo>
                  <a:pt x="5594487" y="299656"/>
                </a:lnTo>
                <a:lnTo>
                  <a:pt x="5585269" y="254529"/>
                </a:lnTo>
                <a:lnTo>
                  <a:pt x="5570410" y="211740"/>
                </a:lnTo>
                <a:lnTo>
                  <a:pt x="5550323" y="171704"/>
                </a:lnTo>
                <a:lnTo>
                  <a:pt x="5525420" y="134831"/>
                </a:lnTo>
                <a:lnTo>
                  <a:pt x="5496115" y="101536"/>
                </a:lnTo>
                <a:lnTo>
                  <a:pt x="5462820" y="72231"/>
                </a:lnTo>
                <a:lnTo>
                  <a:pt x="5425948" y="47328"/>
                </a:lnTo>
                <a:lnTo>
                  <a:pt x="5385911" y="27241"/>
                </a:lnTo>
                <a:lnTo>
                  <a:pt x="5343122" y="12382"/>
                </a:lnTo>
                <a:lnTo>
                  <a:pt x="5297995" y="3164"/>
                </a:lnTo>
                <a:lnTo>
                  <a:pt x="5250942" y="0"/>
                </a:lnTo>
                <a:close/>
              </a:path>
            </a:pathLst>
          </a:custGeom>
          <a:solidFill>
            <a:srgbClr val="f4f4fd">
              <a:alpha val="100000"/>
            </a:srgbClr>
          </a:solidFill>
        </p:spPr>
        <p:txBody>
          <a:bodyPr wrap="square" lIns="0" tIns="0" rIns="0" bIns="0"/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6" name="가로 글상자 35"/>
          <p:cNvSpPr txBox="1"/>
          <p:nvPr/>
        </p:nvSpPr>
        <p:spPr>
          <a:xfrm>
            <a:off x="5257800" y="1638298"/>
            <a:ext cx="5867400" cy="42291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일반적으로는 사람들은 채팅을 통해 의사 전달을 한다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하지만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,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‘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티어 올리고 싶으면 엔터키 빼라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’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라는 말이 있을 정도로 채팅은 인게임 내에서 여러 의미로 영향을 가지고 있다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</a:t>
            </a:r>
            <a:endParaRPr lang="ko-KR" altLang="en-US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endParaRPr lang="ko-KR" altLang="en-US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스마트 핑은 유저들이 빠르게 의사를 전달 하기 위해 사용하는 수단이다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이를 통해 적팀이 지금 보이지 않고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,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시야 밝혀달라고 요청을 하고 지금 싸워야한다고 신속하게 주장할 수 있다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</a:t>
            </a:r>
            <a:endParaRPr lang="ko-KR" altLang="en-US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endParaRPr lang="ko-KR" altLang="en-US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그렇다면 이긴 팀과 진 팀 간 스마트 핑을 사용한 횟수는 실제로 차이가 날까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?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</a:t>
            </a:r>
            <a:endParaRPr lang="ko-KR" altLang="en-US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endParaRPr lang="ko-KR" altLang="en-US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그리고 티어별로 스마트 핑을 이용한 횟수가 차이가 날까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?</a:t>
            </a: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41641" y="1698808"/>
            <a:ext cx="3430359" cy="3460384"/>
          </a:xfrm>
          <a:prstGeom prst="rect">
            <a:avLst/>
          </a:prstGeom>
        </p:spPr>
      </p:pic>
      <p:sp>
        <p:nvSpPr>
          <p:cNvPr id="39" name="object 5"/>
          <p:cNvSpPr txBox="1">
            <a:spLocks noGrp="1"/>
          </p:cNvSpPr>
          <p:nvPr/>
        </p:nvSpPr>
        <p:spPr>
          <a:xfrm>
            <a:off x="1943099" y="342900"/>
            <a:ext cx="7581900" cy="4953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373505" lvl="0" indent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3-C.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 스마트 핑이 게임에 주는 영향 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<a:solidFill>
                <a:srgbClr val="5854b3"/>
              </a:solidFill>
              <a:latin typeface="배달의민족 을지로체"/>
              <a:ea typeface="배달의민족 을지로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90600" y="5105400"/>
            <a:ext cx="10744200" cy="15240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74592" y="65570"/>
              <a:ext cx="4893564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431160" y="4243781"/>
            <a:ext cx="8077834" cy="25201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905" lvl="0" algn="ctr">
              <a:lnSpc>
                <a:spcPct val="100000"/>
              </a:lnSpc>
              <a:spcBef>
                <a:spcPts val="95"/>
              </a:spcBef>
              <a:defRPr/>
            </a:pPr>
            <a:endParaRPr sz="1600">
              <a:latin typeface="나눔고딕"/>
              <a:ea typeface="+mn-ea"/>
              <a:cs typeface="나눔고딕"/>
            </a:endParaRPr>
          </a:p>
        </p:txBody>
      </p:sp>
      <p:sp>
        <p:nvSpPr>
          <p:cNvPr id="35" name="object 24"/>
          <p:cNvSpPr/>
          <p:nvPr/>
        </p:nvSpPr>
        <p:spPr>
          <a:xfrm>
            <a:off x="1143000" y="4953000"/>
            <a:ext cx="10287000" cy="1524000"/>
          </a:xfrm>
          <a:custGeom>
            <a:avLst/>
            <a:gdLst/>
            <a:rect l="l" t="t" r="r" b="b"/>
            <a:pathLst>
              <a:path w="5598159" h="2080895">
                <a:moveTo>
                  <a:pt x="5250942" y="0"/>
                </a:moveTo>
                <a:lnTo>
                  <a:pt x="346710" y="0"/>
                </a:lnTo>
                <a:lnTo>
                  <a:pt x="299656" y="3164"/>
                </a:lnTo>
                <a:lnTo>
                  <a:pt x="254529" y="12382"/>
                </a:lnTo>
                <a:lnTo>
                  <a:pt x="211740" y="27241"/>
                </a:lnTo>
                <a:lnTo>
                  <a:pt x="171703" y="47328"/>
                </a:lnTo>
                <a:lnTo>
                  <a:pt x="134831" y="72231"/>
                </a:lnTo>
                <a:lnTo>
                  <a:pt x="101536" y="101536"/>
                </a:lnTo>
                <a:lnTo>
                  <a:pt x="72231" y="134831"/>
                </a:lnTo>
                <a:lnTo>
                  <a:pt x="47328" y="171704"/>
                </a:lnTo>
                <a:lnTo>
                  <a:pt x="27241" y="211740"/>
                </a:lnTo>
                <a:lnTo>
                  <a:pt x="12382" y="254529"/>
                </a:lnTo>
                <a:lnTo>
                  <a:pt x="3164" y="299656"/>
                </a:lnTo>
                <a:lnTo>
                  <a:pt x="0" y="346710"/>
                </a:lnTo>
                <a:lnTo>
                  <a:pt x="0" y="1733550"/>
                </a:lnTo>
                <a:lnTo>
                  <a:pt x="3164" y="1780598"/>
                </a:lnTo>
                <a:lnTo>
                  <a:pt x="12382" y="1825722"/>
                </a:lnTo>
                <a:lnTo>
                  <a:pt x="27241" y="1868510"/>
                </a:lnTo>
                <a:lnTo>
                  <a:pt x="47328" y="1908548"/>
                </a:lnTo>
                <a:lnTo>
                  <a:pt x="72231" y="1945422"/>
                </a:lnTo>
                <a:lnTo>
                  <a:pt x="101536" y="1978720"/>
                </a:lnTo>
                <a:lnTo>
                  <a:pt x="134831" y="2008028"/>
                </a:lnTo>
                <a:lnTo>
                  <a:pt x="171704" y="2032935"/>
                </a:lnTo>
                <a:lnTo>
                  <a:pt x="211740" y="2053025"/>
                </a:lnTo>
                <a:lnTo>
                  <a:pt x="254529" y="2067887"/>
                </a:lnTo>
                <a:lnTo>
                  <a:pt x="299656" y="2077107"/>
                </a:lnTo>
                <a:lnTo>
                  <a:pt x="346710" y="2080272"/>
                </a:lnTo>
                <a:lnTo>
                  <a:pt x="5250942" y="2080272"/>
                </a:lnTo>
                <a:lnTo>
                  <a:pt x="5297995" y="2077107"/>
                </a:lnTo>
                <a:lnTo>
                  <a:pt x="5343122" y="2067887"/>
                </a:lnTo>
                <a:lnTo>
                  <a:pt x="5385911" y="2053025"/>
                </a:lnTo>
                <a:lnTo>
                  <a:pt x="5425948" y="2032935"/>
                </a:lnTo>
                <a:lnTo>
                  <a:pt x="5462820" y="2008028"/>
                </a:lnTo>
                <a:lnTo>
                  <a:pt x="5496115" y="1978720"/>
                </a:lnTo>
                <a:lnTo>
                  <a:pt x="5525420" y="1945422"/>
                </a:lnTo>
                <a:lnTo>
                  <a:pt x="5550323" y="1908548"/>
                </a:lnTo>
                <a:lnTo>
                  <a:pt x="5570410" y="1868510"/>
                </a:lnTo>
                <a:lnTo>
                  <a:pt x="5585269" y="1825722"/>
                </a:lnTo>
                <a:lnTo>
                  <a:pt x="5594487" y="1780598"/>
                </a:lnTo>
                <a:lnTo>
                  <a:pt x="5597652" y="1733550"/>
                </a:lnTo>
                <a:lnTo>
                  <a:pt x="5597652" y="346710"/>
                </a:lnTo>
                <a:lnTo>
                  <a:pt x="5594487" y="299656"/>
                </a:lnTo>
                <a:lnTo>
                  <a:pt x="5585269" y="254529"/>
                </a:lnTo>
                <a:lnTo>
                  <a:pt x="5570410" y="211740"/>
                </a:lnTo>
                <a:lnTo>
                  <a:pt x="5550323" y="171704"/>
                </a:lnTo>
                <a:lnTo>
                  <a:pt x="5525420" y="134831"/>
                </a:lnTo>
                <a:lnTo>
                  <a:pt x="5496115" y="101536"/>
                </a:lnTo>
                <a:lnTo>
                  <a:pt x="5462820" y="72231"/>
                </a:lnTo>
                <a:lnTo>
                  <a:pt x="5425948" y="47328"/>
                </a:lnTo>
                <a:lnTo>
                  <a:pt x="5385911" y="27241"/>
                </a:lnTo>
                <a:lnTo>
                  <a:pt x="5343122" y="12382"/>
                </a:lnTo>
                <a:lnTo>
                  <a:pt x="5297995" y="3164"/>
                </a:lnTo>
                <a:lnTo>
                  <a:pt x="5250942" y="0"/>
                </a:lnTo>
                <a:close/>
              </a:path>
            </a:pathLst>
          </a:custGeom>
          <a:solidFill>
            <a:srgbClr val="f4f4fd">
              <a:alpha val="100000"/>
            </a:srgbClr>
          </a:solidFill>
        </p:spPr>
        <p:txBody>
          <a:bodyPr wrap="square" lIns="0" tIns="0" rIns="0" bIns="0"/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6" name="가로 글상자 35"/>
          <p:cNvSpPr txBox="1"/>
          <p:nvPr/>
        </p:nvSpPr>
        <p:spPr>
          <a:xfrm>
            <a:off x="1371599" y="5105400"/>
            <a:ext cx="9448802" cy="13792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13.24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버전 패치 기준 인게임 내에서 사용하는 핑들의 종류는 총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10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가지다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</a:t>
            </a:r>
            <a:endParaRPr lang="ko-KR" altLang="en-US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endParaRPr lang="ko-KR" altLang="en-US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하지만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RIOT DEVELOPER API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에서 제공하는 핑의 갯수는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13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개로 수비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,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유인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,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시야 제거 핑이 추가로 존재하였다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</a:t>
            </a:r>
            <a:endParaRPr lang="ko-KR" altLang="en-US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</p:txBody>
      </p:sp>
      <p:sp>
        <p:nvSpPr>
          <p:cNvPr id="39" name="object 5"/>
          <p:cNvSpPr txBox="1">
            <a:spLocks noGrp="1"/>
          </p:cNvSpPr>
          <p:nvPr/>
        </p:nvSpPr>
        <p:spPr>
          <a:xfrm>
            <a:off x="1943099" y="342900"/>
            <a:ext cx="7581900" cy="4953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373505" lvl="0" indent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3-C.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 스마트 핑이 게임에 주는 영향 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<a:solidFill>
                <a:srgbClr val="5854b3"/>
              </a:solidFill>
              <a:latin typeface="배달의민족 을지로체"/>
              <a:ea typeface="배달의민족 을지로체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1190609" y="1066800"/>
            <a:ext cx="10391790" cy="3600463"/>
            <a:chOff x="1190609" y="1066800"/>
            <a:chExt cx="10391790" cy="3600463"/>
          </a:xfrm>
        </p:grpSpPr>
        <p:grpSp>
          <p:nvGrpSpPr>
            <p:cNvPr id="42" name=""/>
            <p:cNvGrpSpPr/>
            <p:nvPr/>
          </p:nvGrpSpPr>
          <p:grpSpPr>
            <a:xfrm rot="0">
              <a:off x="1219200" y="1066800"/>
              <a:ext cx="10363200" cy="1790612"/>
              <a:chOff x="838200" y="1066800"/>
              <a:chExt cx="10363200" cy="1790612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838200" y="1066800"/>
                <a:ext cx="6210345" cy="1781188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7010400" y="1066800"/>
                <a:ext cx="4191000" cy="1790612"/>
              </a:xfrm>
              <a:prstGeom prst="rect">
                <a:avLst/>
              </a:prstGeom>
            </p:spPr>
          </p:pic>
        </p:grpSp>
        <p:grpSp>
          <p:nvGrpSpPr>
            <p:cNvPr id="46" name=""/>
            <p:cNvGrpSpPr/>
            <p:nvPr/>
          </p:nvGrpSpPr>
          <p:grpSpPr>
            <a:xfrm rot="0">
              <a:off x="1190609" y="2867012"/>
              <a:ext cx="10391790" cy="1800251"/>
              <a:chOff x="1190609" y="2867012"/>
              <a:chExt cx="10391790" cy="1800251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190609" y="2895600"/>
                <a:ext cx="2085990" cy="1771663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3276554" y="2867012"/>
                <a:ext cx="6172245" cy="1781188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9525000" y="2873570"/>
                <a:ext cx="2057400" cy="17746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66800" y="5334000"/>
            <a:ext cx="10668000" cy="15240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74592" y="65570"/>
              <a:ext cx="4893564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431160" y="4243781"/>
            <a:ext cx="8077834" cy="25201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905" lvl="0" algn="ctr">
              <a:lnSpc>
                <a:spcPct val="100000"/>
              </a:lnSpc>
              <a:spcBef>
                <a:spcPts val="95"/>
              </a:spcBef>
              <a:defRPr/>
            </a:pPr>
            <a:endParaRPr sz="1600">
              <a:latin typeface="나눔고딕"/>
              <a:ea typeface="+mn-ea"/>
              <a:cs typeface="나눔고딕"/>
            </a:endParaRPr>
          </a:p>
        </p:txBody>
      </p:sp>
      <p:sp>
        <p:nvSpPr>
          <p:cNvPr id="35" name="object 24"/>
          <p:cNvSpPr/>
          <p:nvPr/>
        </p:nvSpPr>
        <p:spPr>
          <a:xfrm>
            <a:off x="1143000" y="5181600"/>
            <a:ext cx="10287000" cy="1524000"/>
          </a:xfrm>
          <a:custGeom>
            <a:avLst/>
            <a:gdLst/>
            <a:rect l="l" t="t" r="r" b="b"/>
            <a:pathLst>
              <a:path w="5598159" h="2080895">
                <a:moveTo>
                  <a:pt x="5250942" y="0"/>
                </a:moveTo>
                <a:lnTo>
                  <a:pt x="346710" y="0"/>
                </a:lnTo>
                <a:lnTo>
                  <a:pt x="299656" y="3164"/>
                </a:lnTo>
                <a:lnTo>
                  <a:pt x="254529" y="12382"/>
                </a:lnTo>
                <a:lnTo>
                  <a:pt x="211740" y="27241"/>
                </a:lnTo>
                <a:lnTo>
                  <a:pt x="171703" y="47328"/>
                </a:lnTo>
                <a:lnTo>
                  <a:pt x="134831" y="72231"/>
                </a:lnTo>
                <a:lnTo>
                  <a:pt x="101536" y="101536"/>
                </a:lnTo>
                <a:lnTo>
                  <a:pt x="72231" y="134831"/>
                </a:lnTo>
                <a:lnTo>
                  <a:pt x="47328" y="171704"/>
                </a:lnTo>
                <a:lnTo>
                  <a:pt x="27241" y="211740"/>
                </a:lnTo>
                <a:lnTo>
                  <a:pt x="12382" y="254529"/>
                </a:lnTo>
                <a:lnTo>
                  <a:pt x="3164" y="299656"/>
                </a:lnTo>
                <a:lnTo>
                  <a:pt x="0" y="346710"/>
                </a:lnTo>
                <a:lnTo>
                  <a:pt x="0" y="1733550"/>
                </a:lnTo>
                <a:lnTo>
                  <a:pt x="3164" y="1780598"/>
                </a:lnTo>
                <a:lnTo>
                  <a:pt x="12382" y="1825722"/>
                </a:lnTo>
                <a:lnTo>
                  <a:pt x="27241" y="1868510"/>
                </a:lnTo>
                <a:lnTo>
                  <a:pt x="47328" y="1908548"/>
                </a:lnTo>
                <a:lnTo>
                  <a:pt x="72231" y="1945422"/>
                </a:lnTo>
                <a:lnTo>
                  <a:pt x="101536" y="1978720"/>
                </a:lnTo>
                <a:lnTo>
                  <a:pt x="134831" y="2008028"/>
                </a:lnTo>
                <a:lnTo>
                  <a:pt x="171704" y="2032935"/>
                </a:lnTo>
                <a:lnTo>
                  <a:pt x="211740" y="2053025"/>
                </a:lnTo>
                <a:lnTo>
                  <a:pt x="254529" y="2067887"/>
                </a:lnTo>
                <a:lnTo>
                  <a:pt x="299656" y="2077107"/>
                </a:lnTo>
                <a:lnTo>
                  <a:pt x="346710" y="2080272"/>
                </a:lnTo>
                <a:lnTo>
                  <a:pt x="5250942" y="2080272"/>
                </a:lnTo>
                <a:lnTo>
                  <a:pt x="5297995" y="2077107"/>
                </a:lnTo>
                <a:lnTo>
                  <a:pt x="5343122" y="2067887"/>
                </a:lnTo>
                <a:lnTo>
                  <a:pt x="5385911" y="2053025"/>
                </a:lnTo>
                <a:lnTo>
                  <a:pt x="5425948" y="2032935"/>
                </a:lnTo>
                <a:lnTo>
                  <a:pt x="5462820" y="2008028"/>
                </a:lnTo>
                <a:lnTo>
                  <a:pt x="5496115" y="1978720"/>
                </a:lnTo>
                <a:lnTo>
                  <a:pt x="5525420" y="1945422"/>
                </a:lnTo>
                <a:lnTo>
                  <a:pt x="5550323" y="1908548"/>
                </a:lnTo>
                <a:lnTo>
                  <a:pt x="5570410" y="1868510"/>
                </a:lnTo>
                <a:lnTo>
                  <a:pt x="5585269" y="1825722"/>
                </a:lnTo>
                <a:lnTo>
                  <a:pt x="5594487" y="1780598"/>
                </a:lnTo>
                <a:lnTo>
                  <a:pt x="5597652" y="1733550"/>
                </a:lnTo>
                <a:lnTo>
                  <a:pt x="5597652" y="346710"/>
                </a:lnTo>
                <a:lnTo>
                  <a:pt x="5594487" y="299656"/>
                </a:lnTo>
                <a:lnTo>
                  <a:pt x="5585269" y="254529"/>
                </a:lnTo>
                <a:lnTo>
                  <a:pt x="5570410" y="211740"/>
                </a:lnTo>
                <a:lnTo>
                  <a:pt x="5550323" y="171704"/>
                </a:lnTo>
                <a:lnTo>
                  <a:pt x="5525420" y="134831"/>
                </a:lnTo>
                <a:lnTo>
                  <a:pt x="5496115" y="101536"/>
                </a:lnTo>
                <a:lnTo>
                  <a:pt x="5462820" y="72231"/>
                </a:lnTo>
                <a:lnTo>
                  <a:pt x="5425948" y="47328"/>
                </a:lnTo>
                <a:lnTo>
                  <a:pt x="5385911" y="27241"/>
                </a:lnTo>
                <a:lnTo>
                  <a:pt x="5343122" y="12382"/>
                </a:lnTo>
                <a:lnTo>
                  <a:pt x="5297995" y="3164"/>
                </a:lnTo>
                <a:lnTo>
                  <a:pt x="5250942" y="0"/>
                </a:lnTo>
                <a:close/>
              </a:path>
            </a:pathLst>
          </a:custGeom>
          <a:solidFill>
            <a:srgbClr val="f4f4fd">
              <a:alpha val="100000"/>
            </a:srgbClr>
          </a:solidFill>
        </p:spPr>
        <p:txBody>
          <a:bodyPr wrap="square" lIns="0" tIns="0" rIns="0" bIns="0"/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9" name="object 5"/>
          <p:cNvSpPr txBox="1">
            <a:spLocks noGrp="1"/>
          </p:cNvSpPr>
          <p:nvPr/>
        </p:nvSpPr>
        <p:spPr>
          <a:xfrm>
            <a:off x="1943099" y="342900"/>
            <a:ext cx="7581900" cy="4953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373505" lvl="0" indent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3-C.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 스마트 핑이 게임에 주는 영향 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<a:solidFill>
                <a:srgbClr val="5854b3"/>
              </a:solidFill>
              <a:latin typeface="배달의민족 을지로체"/>
              <a:ea typeface="배달의민족 을지로체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01485" y="3733800"/>
            <a:ext cx="10189028" cy="42965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409801" y="1077364"/>
            <a:ext cx="7372398" cy="2504036"/>
          </a:xfrm>
          <a:prstGeom prst="rect">
            <a:avLst/>
          </a:prstGeom>
        </p:spPr>
      </p:pic>
      <p:sp>
        <p:nvSpPr>
          <p:cNvPr id="51" name="가로 글상자 50"/>
          <p:cNvSpPr txBox="1"/>
          <p:nvPr/>
        </p:nvSpPr>
        <p:spPr>
          <a:xfrm>
            <a:off x="1371599" y="5334000"/>
            <a:ext cx="9448802" cy="1122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데이터를 수집할 때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API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에 존재했던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13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개의 핑을 모두 수집한 다음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,</a:t>
            </a: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현재는 사라진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‘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시야 제거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’,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‘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수비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’,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‘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유인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’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핑의 칼럼을 제거한 후 </a:t>
            </a:r>
            <a:endParaRPr lang="ko-KR" altLang="en-US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10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개의 핑의 합을 구해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‘Sum_Selected’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라는 새로운 칼럼을 제작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871632" y="4267200"/>
            <a:ext cx="8448737" cy="742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66800" y="5562600"/>
            <a:ext cx="10668000" cy="9144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74592" y="65570"/>
              <a:ext cx="4893564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sp>
        <p:nvSpPr>
          <p:cNvPr id="39" name="object 5"/>
          <p:cNvSpPr txBox="1">
            <a:spLocks noGrp="1"/>
          </p:cNvSpPr>
          <p:nvPr/>
        </p:nvSpPr>
        <p:spPr>
          <a:xfrm>
            <a:off x="1943099" y="342900"/>
            <a:ext cx="7581900" cy="4953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373505" lvl="0" indent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3-C.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 스마트 핑이 게임에 주는 영향 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<a:solidFill>
                <a:srgbClr val="5854b3"/>
              </a:solidFill>
              <a:latin typeface="배달의민족 을지로체"/>
              <a:ea typeface="배달의민족 을지로체"/>
            </a:endParaRPr>
          </a:p>
        </p:txBody>
      </p:sp>
      <p:grpSp>
        <p:nvGrpSpPr>
          <p:cNvPr id="59" name=""/>
          <p:cNvGrpSpPr/>
          <p:nvPr/>
        </p:nvGrpSpPr>
        <p:grpSpPr>
          <a:xfrm rot="0">
            <a:off x="1143000" y="5562600"/>
            <a:ext cx="10287000" cy="838200"/>
            <a:chOff x="1143000" y="5486400"/>
            <a:chExt cx="10287000" cy="838200"/>
          </a:xfrm>
        </p:grpSpPr>
        <p:sp>
          <p:nvSpPr>
            <p:cNvPr id="35" name="object 24"/>
            <p:cNvSpPr/>
            <p:nvPr/>
          </p:nvSpPr>
          <p:spPr>
            <a:xfrm>
              <a:off x="1143000" y="5486400"/>
              <a:ext cx="10287000" cy="838200"/>
            </a:xfrm>
            <a:custGeom>
              <a:avLst/>
              <a:gdLst/>
              <a:rect l="l" t="t" r="r" b="b"/>
              <a:pathLst>
                <a:path w="5598159" h="2080895">
                  <a:moveTo>
                    <a:pt x="5250942" y="0"/>
                  </a:moveTo>
                  <a:lnTo>
                    <a:pt x="346710" y="0"/>
                  </a:lnTo>
                  <a:lnTo>
                    <a:pt x="299656" y="3164"/>
                  </a:lnTo>
                  <a:lnTo>
                    <a:pt x="254529" y="12382"/>
                  </a:lnTo>
                  <a:lnTo>
                    <a:pt x="211740" y="27241"/>
                  </a:lnTo>
                  <a:lnTo>
                    <a:pt x="171703" y="47328"/>
                  </a:lnTo>
                  <a:lnTo>
                    <a:pt x="134831" y="72231"/>
                  </a:lnTo>
                  <a:lnTo>
                    <a:pt x="101536" y="101536"/>
                  </a:lnTo>
                  <a:lnTo>
                    <a:pt x="72231" y="134831"/>
                  </a:lnTo>
                  <a:lnTo>
                    <a:pt x="47328" y="171704"/>
                  </a:lnTo>
                  <a:lnTo>
                    <a:pt x="27241" y="211740"/>
                  </a:lnTo>
                  <a:lnTo>
                    <a:pt x="12382" y="254529"/>
                  </a:lnTo>
                  <a:lnTo>
                    <a:pt x="3164" y="299656"/>
                  </a:lnTo>
                  <a:lnTo>
                    <a:pt x="0" y="346710"/>
                  </a:lnTo>
                  <a:lnTo>
                    <a:pt x="0" y="1733550"/>
                  </a:lnTo>
                  <a:lnTo>
                    <a:pt x="3164" y="1780598"/>
                  </a:lnTo>
                  <a:lnTo>
                    <a:pt x="12382" y="1825722"/>
                  </a:lnTo>
                  <a:lnTo>
                    <a:pt x="27241" y="1868510"/>
                  </a:lnTo>
                  <a:lnTo>
                    <a:pt x="47328" y="1908548"/>
                  </a:lnTo>
                  <a:lnTo>
                    <a:pt x="72231" y="1945422"/>
                  </a:lnTo>
                  <a:lnTo>
                    <a:pt x="101536" y="1978720"/>
                  </a:lnTo>
                  <a:lnTo>
                    <a:pt x="134831" y="2008028"/>
                  </a:lnTo>
                  <a:lnTo>
                    <a:pt x="171704" y="2032935"/>
                  </a:lnTo>
                  <a:lnTo>
                    <a:pt x="211740" y="2053025"/>
                  </a:lnTo>
                  <a:lnTo>
                    <a:pt x="254529" y="2067887"/>
                  </a:lnTo>
                  <a:lnTo>
                    <a:pt x="299656" y="2077107"/>
                  </a:lnTo>
                  <a:lnTo>
                    <a:pt x="346710" y="2080272"/>
                  </a:lnTo>
                  <a:lnTo>
                    <a:pt x="5250942" y="2080272"/>
                  </a:lnTo>
                  <a:lnTo>
                    <a:pt x="5297995" y="2077107"/>
                  </a:lnTo>
                  <a:lnTo>
                    <a:pt x="5343122" y="2067887"/>
                  </a:lnTo>
                  <a:lnTo>
                    <a:pt x="5385911" y="2053025"/>
                  </a:lnTo>
                  <a:lnTo>
                    <a:pt x="5425948" y="2032935"/>
                  </a:lnTo>
                  <a:lnTo>
                    <a:pt x="5462820" y="2008028"/>
                  </a:lnTo>
                  <a:lnTo>
                    <a:pt x="5496115" y="1978720"/>
                  </a:lnTo>
                  <a:lnTo>
                    <a:pt x="5525420" y="1945422"/>
                  </a:lnTo>
                  <a:lnTo>
                    <a:pt x="5550323" y="1908548"/>
                  </a:lnTo>
                  <a:lnTo>
                    <a:pt x="5570410" y="1868510"/>
                  </a:lnTo>
                  <a:lnTo>
                    <a:pt x="5585269" y="1825722"/>
                  </a:lnTo>
                  <a:lnTo>
                    <a:pt x="5594487" y="1780598"/>
                  </a:lnTo>
                  <a:lnTo>
                    <a:pt x="5597652" y="1733550"/>
                  </a:lnTo>
                  <a:lnTo>
                    <a:pt x="5597652" y="346710"/>
                  </a:lnTo>
                  <a:lnTo>
                    <a:pt x="5594487" y="299656"/>
                  </a:lnTo>
                  <a:lnTo>
                    <a:pt x="5585269" y="254529"/>
                  </a:lnTo>
                  <a:lnTo>
                    <a:pt x="5570410" y="211740"/>
                  </a:lnTo>
                  <a:lnTo>
                    <a:pt x="5550323" y="171704"/>
                  </a:lnTo>
                  <a:lnTo>
                    <a:pt x="5525420" y="134831"/>
                  </a:lnTo>
                  <a:lnTo>
                    <a:pt x="5496115" y="101536"/>
                  </a:lnTo>
                  <a:lnTo>
                    <a:pt x="5462820" y="72231"/>
                  </a:lnTo>
                  <a:lnTo>
                    <a:pt x="5425948" y="47328"/>
                  </a:lnTo>
                  <a:lnTo>
                    <a:pt x="5385911" y="27241"/>
                  </a:lnTo>
                  <a:lnTo>
                    <a:pt x="5343122" y="12382"/>
                  </a:lnTo>
                  <a:lnTo>
                    <a:pt x="5297995" y="3164"/>
                  </a:lnTo>
                  <a:lnTo>
                    <a:pt x="5250942" y="0"/>
                  </a:lnTo>
                  <a:close/>
                </a:path>
              </a:pathLst>
            </a:custGeom>
            <a:solidFill>
              <a:srgbClr val="f4f4fd">
                <a:alpha val="100000"/>
              </a:srgbClr>
            </a:solidFill>
          </p:spPr>
          <p:txBody>
            <a:bodyPr wrap="square" lIns="0" tIns="0" rIns="0" bIns="0"/>
            <a:p>
              <a:pPr lvl="0"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가로 글상자 50"/>
            <p:cNvSpPr txBox="1"/>
            <p:nvPr/>
          </p:nvSpPr>
          <p:spPr>
            <a:xfrm>
              <a:off x="1371598" y="5638800"/>
              <a:ext cx="9448802" cy="5981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새롭게 생성한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‘Sum_Selected’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칼럼을 이긴 팀과 진 팀별로 각각 구한 후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티어 별로 나눠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‘result_df’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라는 새로운 데이터프레임을 제작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0">
            <a:off x="2743200" y="1295400"/>
            <a:ext cx="6705600" cy="3555704"/>
            <a:chOff x="685800" y="1197195"/>
            <a:chExt cx="6705600" cy="3555704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85800" y="1197195"/>
              <a:ext cx="6700065" cy="1936174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71472" y="3200400"/>
              <a:ext cx="6619928" cy="15524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371600" y="5334000"/>
            <a:ext cx="10363200" cy="15240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74592" y="65570"/>
              <a:ext cx="4893564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sp>
        <p:nvSpPr>
          <p:cNvPr id="35" name="object 24"/>
          <p:cNvSpPr/>
          <p:nvPr/>
        </p:nvSpPr>
        <p:spPr>
          <a:xfrm>
            <a:off x="1143000" y="5181600"/>
            <a:ext cx="10287000" cy="1524000"/>
          </a:xfrm>
          <a:custGeom>
            <a:avLst/>
            <a:gdLst/>
            <a:rect l="l" t="t" r="r" b="b"/>
            <a:pathLst>
              <a:path w="5598159" h="2080895">
                <a:moveTo>
                  <a:pt x="5250942" y="0"/>
                </a:moveTo>
                <a:lnTo>
                  <a:pt x="346710" y="0"/>
                </a:lnTo>
                <a:lnTo>
                  <a:pt x="299656" y="3164"/>
                </a:lnTo>
                <a:lnTo>
                  <a:pt x="254529" y="12382"/>
                </a:lnTo>
                <a:lnTo>
                  <a:pt x="211740" y="27241"/>
                </a:lnTo>
                <a:lnTo>
                  <a:pt x="171703" y="47328"/>
                </a:lnTo>
                <a:lnTo>
                  <a:pt x="134831" y="72231"/>
                </a:lnTo>
                <a:lnTo>
                  <a:pt x="101536" y="101536"/>
                </a:lnTo>
                <a:lnTo>
                  <a:pt x="72231" y="134831"/>
                </a:lnTo>
                <a:lnTo>
                  <a:pt x="47328" y="171704"/>
                </a:lnTo>
                <a:lnTo>
                  <a:pt x="27241" y="211740"/>
                </a:lnTo>
                <a:lnTo>
                  <a:pt x="12382" y="254529"/>
                </a:lnTo>
                <a:lnTo>
                  <a:pt x="3164" y="299656"/>
                </a:lnTo>
                <a:lnTo>
                  <a:pt x="0" y="346710"/>
                </a:lnTo>
                <a:lnTo>
                  <a:pt x="0" y="1733550"/>
                </a:lnTo>
                <a:lnTo>
                  <a:pt x="3164" y="1780598"/>
                </a:lnTo>
                <a:lnTo>
                  <a:pt x="12382" y="1825722"/>
                </a:lnTo>
                <a:lnTo>
                  <a:pt x="27241" y="1868510"/>
                </a:lnTo>
                <a:lnTo>
                  <a:pt x="47328" y="1908548"/>
                </a:lnTo>
                <a:lnTo>
                  <a:pt x="72231" y="1945422"/>
                </a:lnTo>
                <a:lnTo>
                  <a:pt x="101536" y="1978720"/>
                </a:lnTo>
                <a:lnTo>
                  <a:pt x="134831" y="2008028"/>
                </a:lnTo>
                <a:lnTo>
                  <a:pt x="171704" y="2032935"/>
                </a:lnTo>
                <a:lnTo>
                  <a:pt x="211740" y="2053025"/>
                </a:lnTo>
                <a:lnTo>
                  <a:pt x="254529" y="2067887"/>
                </a:lnTo>
                <a:lnTo>
                  <a:pt x="299656" y="2077107"/>
                </a:lnTo>
                <a:lnTo>
                  <a:pt x="346710" y="2080272"/>
                </a:lnTo>
                <a:lnTo>
                  <a:pt x="5250942" y="2080272"/>
                </a:lnTo>
                <a:lnTo>
                  <a:pt x="5297995" y="2077107"/>
                </a:lnTo>
                <a:lnTo>
                  <a:pt x="5343122" y="2067887"/>
                </a:lnTo>
                <a:lnTo>
                  <a:pt x="5385911" y="2053025"/>
                </a:lnTo>
                <a:lnTo>
                  <a:pt x="5425948" y="2032935"/>
                </a:lnTo>
                <a:lnTo>
                  <a:pt x="5462820" y="2008028"/>
                </a:lnTo>
                <a:lnTo>
                  <a:pt x="5496115" y="1978720"/>
                </a:lnTo>
                <a:lnTo>
                  <a:pt x="5525420" y="1945422"/>
                </a:lnTo>
                <a:lnTo>
                  <a:pt x="5550323" y="1908548"/>
                </a:lnTo>
                <a:lnTo>
                  <a:pt x="5570410" y="1868510"/>
                </a:lnTo>
                <a:lnTo>
                  <a:pt x="5585269" y="1825722"/>
                </a:lnTo>
                <a:lnTo>
                  <a:pt x="5594487" y="1780598"/>
                </a:lnTo>
                <a:lnTo>
                  <a:pt x="5597652" y="1733550"/>
                </a:lnTo>
                <a:lnTo>
                  <a:pt x="5597652" y="346710"/>
                </a:lnTo>
                <a:lnTo>
                  <a:pt x="5594487" y="299656"/>
                </a:lnTo>
                <a:lnTo>
                  <a:pt x="5585269" y="254529"/>
                </a:lnTo>
                <a:lnTo>
                  <a:pt x="5570410" y="211740"/>
                </a:lnTo>
                <a:lnTo>
                  <a:pt x="5550323" y="171704"/>
                </a:lnTo>
                <a:lnTo>
                  <a:pt x="5525420" y="134831"/>
                </a:lnTo>
                <a:lnTo>
                  <a:pt x="5496115" y="101536"/>
                </a:lnTo>
                <a:lnTo>
                  <a:pt x="5462820" y="72231"/>
                </a:lnTo>
                <a:lnTo>
                  <a:pt x="5425948" y="47328"/>
                </a:lnTo>
                <a:lnTo>
                  <a:pt x="5385911" y="27241"/>
                </a:lnTo>
                <a:lnTo>
                  <a:pt x="5343122" y="12382"/>
                </a:lnTo>
                <a:lnTo>
                  <a:pt x="5297995" y="3164"/>
                </a:lnTo>
                <a:lnTo>
                  <a:pt x="5250942" y="0"/>
                </a:lnTo>
                <a:close/>
              </a:path>
            </a:pathLst>
          </a:custGeom>
          <a:solidFill>
            <a:srgbClr val="f4f4fd">
              <a:alpha val="100000"/>
            </a:srgbClr>
          </a:solidFill>
        </p:spPr>
        <p:txBody>
          <a:bodyPr wrap="square" lIns="0" tIns="0" rIns="0" bIns="0"/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9" name="object 5"/>
          <p:cNvSpPr txBox="1">
            <a:spLocks noGrp="1"/>
          </p:cNvSpPr>
          <p:nvPr/>
        </p:nvSpPr>
        <p:spPr>
          <a:xfrm>
            <a:off x="1943099" y="342900"/>
            <a:ext cx="7581900" cy="4953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373505" lvl="0" indent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3-C.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 스마트 핑이 게임에 주는 영향 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<a:solidFill>
                <a:srgbClr val="5854b3"/>
              </a:solidFill>
              <a:latin typeface="배달의민족 을지로체"/>
              <a:ea typeface="배달의민족 을지로체"/>
            </a:endParaRPr>
          </a:p>
        </p:txBody>
      </p:sp>
      <p:sp>
        <p:nvSpPr>
          <p:cNvPr id="51" name="가로 글상자 50"/>
          <p:cNvSpPr txBox="1"/>
          <p:nvPr/>
        </p:nvSpPr>
        <p:spPr>
          <a:xfrm>
            <a:off x="1371599" y="5334000"/>
            <a:ext cx="9448802" cy="1122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도출한 결과에서 역시 유의미한 결과를 확인할 수 있었다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모든 티어에서 이긴 팀이 진 팀보다 스마트 핑을 더 많이 사용한 모습을 확인할 수 있었다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</a:t>
            </a:r>
            <a:endParaRPr lang="ko-KR" altLang="en-US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더불어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,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상위 티어에 갈 수록 스마트 핑을 이용한 횟수가 높아짐도 확인할 수 있었다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66800" y="1066800"/>
            <a:ext cx="4038600" cy="247558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91897" y="3581400"/>
            <a:ext cx="3813503" cy="151150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791200" y="1215449"/>
            <a:ext cx="5790016" cy="388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0">
            <a:off x="624840" y="79286"/>
            <a:ext cx="11567160" cy="6776720"/>
            <a:chOff x="624840" y="79286"/>
            <a:chExt cx="11567160" cy="6776720"/>
          </a:xfrm>
        </p:grpSpPr>
        <p:pic>
          <p:nvPicPr>
            <p:cNvPr id="3" name="object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072128" y="79286"/>
              <a:ext cx="4698491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6" name="object 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grpSp>
        <p:nvGrpSpPr>
          <p:cNvPr id="30" name=""/>
          <p:cNvGrpSpPr/>
          <p:nvPr/>
        </p:nvGrpSpPr>
        <p:grpSpPr>
          <a:xfrm rot="0">
            <a:off x="1676400" y="4274795"/>
            <a:ext cx="9715500" cy="2049805"/>
            <a:chOff x="3186683" y="1293901"/>
            <a:chExt cx="8510016" cy="5023104"/>
          </a:xfrm>
        </p:grpSpPr>
        <p:pic>
          <p:nvPicPr>
            <p:cNvPr id="20" name="object 20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186683" y="1293901"/>
              <a:ext cx="8510016" cy="50231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3320795" y="1872970"/>
              <a:ext cx="8241792" cy="39715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07079" y="1414272"/>
              <a:ext cx="8140065" cy="4653280"/>
            </a:xfrm>
            <a:custGeom>
              <a:avLst/>
              <a:gdLst/>
              <a:rect l="l" t="t" r="r" b="b"/>
              <a:pathLst>
                <a:path w="8140065" h="4653280">
                  <a:moveTo>
                    <a:pt x="7364222" y="0"/>
                  </a:moveTo>
                  <a:lnTo>
                    <a:pt x="775462" y="0"/>
                  </a:lnTo>
                  <a:lnTo>
                    <a:pt x="728226" y="1415"/>
                  </a:lnTo>
                  <a:lnTo>
                    <a:pt x="681738" y="5607"/>
                  </a:lnTo>
                  <a:lnTo>
                    <a:pt x="636080" y="12494"/>
                  </a:lnTo>
                  <a:lnTo>
                    <a:pt x="591331" y="21996"/>
                  </a:lnTo>
                  <a:lnTo>
                    <a:pt x="547575" y="34031"/>
                  </a:lnTo>
                  <a:lnTo>
                    <a:pt x="504891" y="48518"/>
                  </a:lnTo>
                  <a:lnTo>
                    <a:pt x="463360" y="65376"/>
                  </a:lnTo>
                  <a:lnTo>
                    <a:pt x="423065" y="84524"/>
                  </a:lnTo>
                  <a:lnTo>
                    <a:pt x="384085" y="105880"/>
                  </a:lnTo>
                  <a:lnTo>
                    <a:pt x="346503" y="129364"/>
                  </a:lnTo>
                  <a:lnTo>
                    <a:pt x="310399" y="154894"/>
                  </a:lnTo>
                  <a:lnTo>
                    <a:pt x="275854" y="182389"/>
                  </a:lnTo>
                  <a:lnTo>
                    <a:pt x="242950" y="211768"/>
                  </a:lnTo>
                  <a:lnTo>
                    <a:pt x="211768" y="242950"/>
                  </a:lnTo>
                  <a:lnTo>
                    <a:pt x="182389" y="275854"/>
                  </a:lnTo>
                  <a:lnTo>
                    <a:pt x="154894" y="310399"/>
                  </a:lnTo>
                  <a:lnTo>
                    <a:pt x="129364" y="346503"/>
                  </a:lnTo>
                  <a:lnTo>
                    <a:pt x="105880" y="384085"/>
                  </a:lnTo>
                  <a:lnTo>
                    <a:pt x="84524" y="423065"/>
                  </a:lnTo>
                  <a:lnTo>
                    <a:pt x="65376" y="463360"/>
                  </a:lnTo>
                  <a:lnTo>
                    <a:pt x="48518" y="504891"/>
                  </a:lnTo>
                  <a:lnTo>
                    <a:pt x="34031" y="547575"/>
                  </a:lnTo>
                  <a:lnTo>
                    <a:pt x="21996" y="591331"/>
                  </a:lnTo>
                  <a:lnTo>
                    <a:pt x="12494" y="636080"/>
                  </a:lnTo>
                  <a:lnTo>
                    <a:pt x="5607" y="681738"/>
                  </a:lnTo>
                  <a:lnTo>
                    <a:pt x="1415" y="728226"/>
                  </a:lnTo>
                  <a:lnTo>
                    <a:pt x="0" y="775462"/>
                  </a:lnTo>
                  <a:lnTo>
                    <a:pt x="0" y="3877182"/>
                  </a:lnTo>
                  <a:lnTo>
                    <a:pt x="1415" y="3924426"/>
                  </a:lnTo>
                  <a:lnTo>
                    <a:pt x="5607" y="3970921"/>
                  </a:lnTo>
                  <a:lnTo>
                    <a:pt x="12494" y="4016586"/>
                  </a:lnTo>
                  <a:lnTo>
                    <a:pt x="21996" y="4061339"/>
                  </a:lnTo>
                  <a:lnTo>
                    <a:pt x="34031" y="4105101"/>
                  </a:lnTo>
                  <a:lnTo>
                    <a:pt x="48518" y="4147789"/>
                  </a:lnTo>
                  <a:lnTo>
                    <a:pt x="65376" y="4189323"/>
                  </a:lnTo>
                  <a:lnTo>
                    <a:pt x="84524" y="4229621"/>
                  </a:lnTo>
                  <a:lnTo>
                    <a:pt x="105880" y="4268603"/>
                  </a:lnTo>
                  <a:lnTo>
                    <a:pt x="129364" y="4306187"/>
                  </a:lnTo>
                  <a:lnTo>
                    <a:pt x="154894" y="4342292"/>
                  </a:lnTo>
                  <a:lnTo>
                    <a:pt x="182389" y="4376837"/>
                  </a:lnTo>
                  <a:lnTo>
                    <a:pt x="211768" y="4409741"/>
                  </a:lnTo>
                  <a:lnTo>
                    <a:pt x="242950" y="4440923"/>
                  </a:lnTo>
                  <a:lnTo>
                    <a:pt x="275854" y="4470302"/>
                  </a:lnTo>
                  <a:lnTo>
                    <a:pt x="310399" y="4497797"/>
                  </a:lnTo>
                  <a:lnTo>
                    <a:pt x="346503" y="4523326"/>
                  </a:lnTo>
                  <a:lnTo>
                    <a:pt x="384085" y="4546809"/>
                  </a:lnTo>
                  <a:lnTo>
                    <a:pt x="423065" y="4568165"/>
                  </a:lnTo>
                  <a:lnTo>
                    <a:pt x="463360" y="4587311"/>
                  </a:lnTo>
                  <a:lnTo>
                    <a:pt x="504891" y="4604168"/>
                  </a:lnTo>
                  <a:lnTo>
                    <a:pt x="547575" y="4618654"/>
                  </a:lnTo>
                  <a:lnTo>
                    <a:pt x="591331" y="4630688"/>
                  </a:lnTo>
                  <a:lnTo>
                    <a:pt x="636080" y="4640189"/>
                  </a:lnTo>
                  <a:lnTo>
                    <a:pt x="681738" y="4647076"/>
                  </a:lnTo>
                  <a:lnTo>
                    <a:pt x="728226" y="4651267"/>
                  </a:lnTo>
                  <a:lnTo>
                    <a:pt x="775462" y="4652683"/>
                  </a:lnTo>
                  <a:lnTo>
                    <a:pt x="7364222" y="4652683"/>
                  </a:lnTo>
                  <a:lnTo>
                    <a:pt x="7411457" y="4651267"/>
                  </a:lnTo>
                  <a:lnTo>
                    <a:pt x="7457945" y="4647076"/>
                  </a:lnTo>
                  <a:lnTo>
                    <a:pt x="7503603" y="4640189"/>
                  </a:lnTo>
                  <a:lnTo>
                    <a:pt x="7548352" y="4630688"/>
                  </a:lnTo>
                  <a:lnTo>
                    <a:pt x="7592108" y="4618654"/>
                  </a:lnTo>
                  <a:lnTo>
                    <a:pt x="7634792" y="4604168"/>
                  </a:lnTo>
                  <a:lnTo>
                    <a:pt x="7676323" y="4587311"/>
                  </a:lnTo>
                  <a:lnTo>
                    <a:pt x="7716618" y="4568165"/>
                  </a:lnTo>
                  <a:lnTo>
                    <a:pt x="7755598" y="4546809"/>
                  </a:lnTo>
                  <a:lnTo>
                    <a:pt x="7793180" y="4523326"/>
                  </a:lnTo>
                  <a:lnTo>
                    <a:pt x="7829284" y="4497797"/>
                  </a:lnTo>
                  <a:lnTo>
                    <a:pt x="7863829" y="4470302"/>
                  </a:lnTo>
                  <a:lnTo>
                    <a:pt x="7896733" y="4440923"/>
                  </a:lnTo>
                  <a:lnTo>
                    <a:pt x="7927915" y="4409741"/>
                  </a:lnTo>
                  <a:lnTo>
                    <a:pt x="7957294" y="4376837"/>
                  </a:lnTo>
                  <a:lnTo>
                    <a:pt x="7984789" y="4342292"/>
                  </a:lnTo>
                  <a:lnTo>
                    <a:pt x="8010319" y="4306187"/>
                  </a:lnTo>
                  <a:lnTo>
                    <a:pt x="8033803" y="4268603"/>
                  </a:lnTo>
                  <a:lnTo>
                    <a:pt x="8055159" y="4229621"/>
                  </a:lnTo>
                  <a:lnTo>
                    <a:pt x="8074307" y="4189323"/>
                  </a:lnTo>
                  <a:lnTo>
                    <a:pt x="8091165" y="4147789"/>
                  </a:lnTo>
                  <a:lnTo>
                    <a:pt x="8105652" y="4105101"/>
                  </a:lnTo>
                  <a:lnTo>
                    <a:pt x="8117687" y="4061339"/>
                  </a:lnTo>
                  <a:lnTo>
                    <a:pt x="8127189" y="4016586"/>
                  </a:lnTo>
                  <a:lnTo>
                    <a:pt x="8134076" y="3970921"/>
                  </a:lnTo>
                  <a:lnTo>
                    <a:pt x="8138268" y="3924426"/>
                  </a:lnTo>
                  <a:lnTo>
                    <a:pt x="8139684" y="3877182"/>
                  </a:lnTo>
                  <a:lnTo>
                    <a:pt x="8139684" y="775462"/>
                  </a:lnTo>
                  <a:lnTo>
                    <a:pt x="8138268" y="728226"/>
                  </a:lnTo>
                  <a:lnTo>
                    <a:pt x="8134076" y="681738"/>
                  </a:lnTo>
                  <a:lnTo>
                    <a:pt x="8127189" y="636080"/>
                  </a:lnTo>
                  <a:lnTo>
                    <a:pt x="8117687" y="591331"/>
                  </a:lnTo>
                  <a:lnTo>
                    <a:pt x="8105652" y="547575"/>
                  </a:lnTo>
                  <a:lnTo>
                    <a:pt x="8091165" y="504891"/>
                  </a:lnTo>
                  <a:lnTo>
                    <a:pt x="8074307" y="463360"/>
                  </a:lnTo>
                  <a:lnTo>
                    <a:pt x="8055159" y="423065"/>
                  </a:lnTo>
                  <a:lnTo>
                    <a:pt x="8033803" y="384085"/>
                  </a:lnTo>
                  <a:lnTo>
                    <a:pt x="8010319" y="346503"/>
                  </a:lnTo>
                  <a:lnTo>
                    <a:pt x="7984789" y="310399"/>
                  </a:lnTo>
                  <a:lnTo>
                    <a:pt x="7957294" y="275854"/>
                  </a:lnTo>
                  <a:lnTo>
                    <a:pt x="7927915" y="242950"/>
                  </a:lnTo>
                  <a:lnTo>
                    <a:pt x="7896733" y="211768"/>
                  </a:lnTo>
                  <a:lnTo>
                    <a:pt x="7863829" y="182389"/>
                  </a:lnTo>
                  <a:lnTo>
                    <a:pt x="7829284" y="154894"/>
                  </a:lnTo>
                  <a:lnTo>
                    <a:pt x="7793180" y="129364"/>
                  </a:lnTo>
                  <a:lnTo>
                    <a:pt x="7755598" y="105880"/>
                  </a:lnTo>
                  <a:lnTo>
                    <a:pt x="7716618" y="84524"/>
                  </a:lnTo>
                  <a:lnTo>
                    <a:pt x="7676323" y="65376"/>
                  </a:lnTo>
                  <a:lnTo>
                    <a:pt x="7634792" y="48518"/>
                  </a:lnTo>
                  <a:lnTo>
                    <a:pt x="7592108" y="34031"/>
                  </a:lnTo>
                  <a:lnTo>
                    <a:pt x="7548352" y="21996"/>
                  </a:lnTo>
                  <a:lnTo>
                    <a:pt x="7503603" y="12494"/>
                  </a:lnTo>
                  <a:lnTo>
                    <a:pt x="7457945" y="5607"/>
                  </a:lnTo>
                  <a:lnTo>
                    <a:pt x="7411457" y="1415"/>
                  </a:lnTo>
                  <a:lnTo>
                    <a:pt x="7364222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28" name="object 5"/>
          <p:cNvSpPr txBox="1">
            <a:spLocks noGrp="1"/>
          </p:cNvSpPr>
          <p:nvPr>
            <p:ph type="title" idx="0"/>
          </p:nvPr>
        </p:nvSpPr>
        <p:spPr>
          <a:xfrm>
            <a:off x="3200399" y="270128"/>
            <a:ext cx="7086600" cy="49187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373505" lvl="0" indent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 결론 및 함의점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<a:solidFill>
                <a:srgbClr val="5854b3"/>
              </a:solidFill>
              <a:latin typeface="배달의민족 을지로체"/>
              <a:ea typeface="배달의민족 을지로체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429000" y="1533521"/>
            <a:ext cx="5567025" cy="2276478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2209800" y="4432935"/>
            <a:ext cx="8305800" cy="17392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배달의민족 한나체 Pro OTF"/>
                <a:ea typeface="배달의민족 한나체 Pro OTF"/>
              </a:rPr>
              <a:t> 조사한 데이터를 확인해보며 사소한 인게임 활동들의 영향력이 그렇게 사소하지 않음을 확인할 수 있었다</a:t>
            </a:r>
            <a:r>
              <a:rPr lang="en-US" altLang="ko-KR">
                <a:latin typeface="배달의민족 한나체 Pro OTF"/>
                <a:ea typeface="배달의민족 한나체 Pro OTF"/>
              </a:rPr>
              <a:t>.</a:t>
            </a:r>
            <a:endParaRPr lang="en-US" altLang="ko-KR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endParaRPr lang="en-US" altLang="ko-KR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r>
              <a:rPr lang="ko-KR" altLang="en-US">
                <a:latin typeface="배달의민족 한나체 Pro OTF"/>
                <a:ea typeface="배달의민족 한나체 Pro OTF"/>
              </a:rPr>
              <a:t> 하지만 비단 스노우볼 뿐만 아니라 승리로 나아가기 위한 조건에는 챔피언의 밸류</a:t>
            </a:r>
            <a:r>
              <a:rPr lang="en-US" altLang="ko-KR">
                <a:latin typeface="배달의민족 한나체 Pro OTF"/>
                <a:ea typeface="배달의민족 한나체 Pro OTF"/>
              </a:rPr>
              <a:t>,</a:t>
            </a:r>
            <a:r>
              <a:rPr lang="ko-KR" altLang="en-US">
                <a:latin typeface="배달의민족 한나체 Pro OTF"/>
                <a:ea typeface="배달의민족 한나체 Pro OTF"/>
              </a:rPr>
              <a:t> 해당 챔피언의 숙련도</a:t>
            </a:r>
            <a:r>
              <a:rPr lang="en-US" altLang="ko-KR">
                <a:latin typeface="배달의민족 한나체 Pro OTF"/>
                <a:ea typeface="배달의민족 한나체 Pro OTF"/>
              </a:rPr>
              <a:t>,</a:t>
            </a:r>
            <a:r>
              <a:rPr lang="ko-KR" altLang="en-US">
                <a:latin typeface="배달의민족 한나체 Pro OTF"/>
                <a:ea typeface="배달의민족 한나체 Pro OTF"/>
              </a:rPr>
              <a:t> 카운터 챔피언 등 여러가지 조건이 있기 때문에 여러가지 주제에 대해 이야기할 수 있었다</a:t>
            </a:r>
            <a:r>
              <a:rPr lang="en-US" altLang="ko-KR">
                <a:latin typeface="배달의민족 한나체 Pro OTF"/>
                <a:ea typeface="배달의민족 한나체 Pro OTF"/>
              </a:rPr>
              <a:t>.</a:t>
            </a:r>
            <a:endParaRPr lang="en-US" altLang="ko-KR">
              <a:latin typeface="배달의민족 한나체 Pro OTF"/>
              <a:ea typeface="배달의민족 한나체 Pro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0">
            <a:off x="624840" y="79286"/>
            <a:ext cx="11567160" cy="6776720"/>
            <a:chOff x="624840" y="79286"/>
            <a:chExt cx="11567160" cy="6776720"/>
          </a:xfrm>
        </p:grpSpPr>
        <p:pic>
          <p:nvPicPr>
            <p:cNvPr id="3" name="object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072128" y="79286"/>
              <a:ext cx="4698491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6" name="object 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3186683" y="1293901"/>
            <a:ext cx="8510016" cy="502310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3320795" y="1872970"/>
            <a:ext cx="8241792" cy="3971544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307079" y="1414272"/>
            <a:ext cx="8140065" cy="4653280"/>
          </a:xfrm>
          <a:custGeom>
            <a:avLst/>
            <a:gdLst/>
            <a:rect l="l" t="t" r="r" b="b"/>
            <a:pathLst>
              <a:path w="8140065" h="4653280">
                <a:moveTo>
                  <a:pt x="7364222" y="0"/>
                </a:moveTo>
                <a:lnTo>
                  <a:pt x="775462" y="0"/>
                </a:lnTo>
                <a:lnTo>
                  <a:pt x="728226" y="1415"/>
                </a:lnTo>
                <a:lnTo>
                  <a:pt x="681738" y="5607"/>
                </a:lnTo>
                <a:lnTo>
                  <a:pt x="636080" y="12494"/>
                </a:lnTo>
                <a:lnTo>
                  <a:pt x="591331" y="21996"/>
                </a:lnTo>
                <a:lnTo>
                  <a:pt x="547575" y="34031"/>
                </a:lnTo>
                <a:lnTo>
                  <a:pt x="504891" y="48518"/>
                </a:lnTo>
                <a:lnTo>
                  <a:pt x="463360" y="65376"/>
                </a:lnTo>
                <a:lnTo>
                  <a:pt x="423065" y="84524"/>
                </a:lnTo>
                <a:lnTo>
                  <a:pt x="384085" y="105880"/>
                </a:lnTo>
                <a:lnTo>
                  <a:pt x="346503" y="129364"/>
                </a:lnTo>
                <a:lnTo>
                  <a:pt x="310399" y="154894"/>
                </a:lnTo>
                <a:lnTo>
                  <a:pt x="275854" y="182389"/>
                </a:lnTo>
                <a:lnTo>
                  <a:pt x="242950" y="211768"/>
                </a:lnTo>
                <a:lnTo>
                  <a:pt x="211768" y="242950"/>
                </a:lnTo>
                <a:lnTo>
                  <a:pt x="182389" y="275854"/>
                </a:lnTo>
                <a:lnTo>
                  <a:pt x="154894" y="310399"/>
                </a:lnTo>
                <a:lnTo>
                  <a:pt x="129364" y="346503"/>
                </a:lnTo>
                <a:lnTo>
                  <a:pt x="105880" y="384085"/>
                </a:lnTo>
                <a:lnTo>
                  <a:pt x="84524" y="423065"/>
                </a:lnTo>
                <a:lnTo>
                  <a:pt x="65376" y="463360"/>
                </a:lnTo>
                <a:lnTo>
                  <a:pt x="48518" y="504891"/>
                </a:lnTo>
                <a:lnTo>
                  <a:pt x="34031" y="547575"/>
                </a:lnTo>
                <a:lnTo>
                  <a:pt x="21996" y="591331"/>
                </a:lnTo>
                <a:lnTo>
                  <a:pt x="12494" y="636080"/>
                </a:lnTo>
                <a:lnTo>
                  <a:pt x="5607" y="681738"/>
                </a:lnTo>
                <a:lnTo>
                  <a:pt x="1415" y="728226"/>
                </a:lnTo>
                <a:lnTo>
                  <a:pt x="0" y="775462"/>
                </a:lnTo>
                <a:lnTo>
                  <a:pt x="0" y="3877182"/>
                </a:lnTo>
                <a:lnTo>
                  <a:pt x="1415" y="3924426"/>
                </a:lnTo>
                <a:lnTo>
                  <a:pt x="5607" y="3970921"/>
                </a:lnTo>
                <a:lnTo>
                  <a:pt x="12494" y="4016586"/>
                </a:lnTo>
                <a:lnTo>
                  <a:pt x="21996" y="4061339"/>
                </a:lnTo>
                <a:lnTo>
                  <a:pt x="34031" y="4105101"/>
                </a:lnTo>
                <a:lnTo>
                  <a:pt x="48518" y="4147789"/>
                </a:lnTo>
                <a:lnTo>
                  <a:pt x="65376" y="4189323"/>
                </a:lnTo>
                <a:lnTo>
                  <a:pt x="84524" y="4229621"/>
                </a:lnTo>
                <a:lnTo>
                  <a:pt x="105880" y="4268603"/>
                </a:lnTo>
                <a:lnTo>
                  <a:pt x="129364" y="4306187"/>
                </a:lnTo>
                <a:lnTo>
                  <a:pt x="154894" y="4342292"/>
                </a:lnTo>
                <a:lnTo>
                  <a:pt x="182389" y="4376837"/>
                </a:lnTo>
                <a:lnTo>
                  <a:pt x="211768" y="4409741"/>
                </a:lnTo>
                <a:lnTo>
                  <a:pt x="242950" y="4440923"/>
                </a:lnTo>
                <a:lnTo>
                  <a:pt x="275854" y="4470302"/>
                </a:lnTo>
                <a:lnTo>
                  <a:pt x="310399" y="4497797"/>
                </a:lnTo>
                <a:lnTo>
                  <a:pt x="346503" y="4523326"/>
                </a:lnTo>
                <a:lnTo>
                  <a:pt x="384085" y="4546809"/>
                </a:lnTo>
                <a:lnTo>
                  <a:pt x="423065" y="4568165"/>
                </a:lnTo>
                <a:lnTo>
                  <a:pt x="463360" y="4587311"/>
                </a:lnTo>
                <a:lnTo>
                  <a:pt x="504891" y="4604168"/>
                </a:lnTo>
                <a:lnTo>
                  <a:pt x="547575" y="4618654"/>
                </a:lnTo>
                <a:lnTo>
                  <a:pt x="591331" y="4630688"/>
                </a:lnTo>
                <a:lnTo>
                  <a:pt x="636080" y="4640189"/>
                </a:lnTo>
                <a:lnTo>
                  <a:pt x="681738" y="4647076"/>
                </a:lnTo>
                <a:lnTo>
                  <a:pt x="728226" y="4651267"/>
                </a:lnTo>
                <a:lnTo>
                  <a:pt x="775462" y="4652683"/>
                </a:lnTo>
                <a:lnTo>
                  <a:pt x="7364222" y="4652683"/>
                </a:lnTo>
                <a:lnTo>
                  <a:pt x="7411457" y="4651267"/>
                </a:lnTo>
                <a:lnTo>
                  <a:pt x="7457945" y="4647076"/>
                </a:lnTo>
                <a:lnTo>
                  <a:pt x="7503603" y="4640189"/>
                </a:lnTo>
                <a:lnTo>
                  <a:pt x="7548352" y="4630688"/>
                </a:lnTo>
                <a:lnTo>
                  <a:pt x="7592108" y="4618654"/>
                </a:lnTo>
                <a:lnTo>
                  <a:pt x="7634792" y="4604168"/>
                </a:lnTo>
                <a:lnTo>
                  <a:pt x="7676323" y="4587311"/>
                </a:lnTo>
                <a:lnTo>
                  <a:pt x="7716618" y="4568165"/>
                </a:lnTo>
                <a:lnTo>
                  <a:pt x="7755598" y="4546809"/>
                </a:lnTo>
                <a:lnTo>
                  <a:pt x="7793180" y="4523326"/>
                </a:lnTo>
                <a:lnTo>
                  <a:pt x="7829284" y="4497797"/>
                </a:lnTo>
                <a:lnTo>
                  <a:pt x="7863829" y="4470302"/>
                </a:lnTo>
                <a:lnTo>
                  <a:pt x="7896733" y="4440923"/>
                </a:lnTo>
                <a:lnTo>
                  <a:pt x="7927915" y="4409741"/>
                </a:lnTo>
                <a:lnTo>
                  <a:pt x="7957294" y="4376837"/>
                </a:lnTo>
                <a:lnTo>
                  <a:pt x="7984789" y="4342292"/>
                </a:lnTo>
                <a:lnTo>
                  <a:pt x="8010319" y="4306187"/>
                </a:lnTo>
                <a:lnTo>
                  <a:pt x="8033803" y="4268603"/>
                </a:lnTo>
                <a:lnTo>
                  <a:pt x="8055159" y="4229621"/>
                </a:lnTo>
                <a:lnTo>
                  <a:pt x="8074307" y="4189323"/>
                </a:lnTo>
                <a:lnTo>
                  <a:pt x="8091165" y="4147789"/>
                </a:lnTo>
                <a:lnTo>
                  <a:pt x="8105652" y="4105101"/>
                </a:lnTo>
                <a:lnTo>
                  <a:pt x="8117687" y="4061339"/>
                </a:lnTo>
                <a:lnTo>
                  <a:pt x="8127189" y="4016586"/>
                </a:lnTo>
                <a:lnTo>
                  <a:pt x="8134076" y="3970921"/>
                </a:lnTo>
                <a:lnTo>
                  <a:pt x="8138268" y="3924426"/>
                </a:lnTo>
                <a:lnTo>
                  <a:pt x="8139684" y="3877182"/>
                </a:lnTo>
                <a:lnTo>
                  <a:pt x="8139684" y="775462"/>
                </a:lnTo>
                <a:lnTo>
                  <a:pt x="8138268" y="728226"/>
                </a:lnTo>
                <a:lnTo>
                  <a:pt x="8134076" y="681738"/>
                </a:lnTo>
                <a:lnTo>
                  <a:pt x="8127189" y="636080"/>
                </a:lnTo>
                <a:lnTo>
                  <a:pt x="8117687" y="591331"/>
                </a:lnTo>
                <a:lnTo>
                  <a:pt x="8105652" y="547575"/>
                </a:lnTo>
                <a:lnTo>
                  <a:pt x="8091165" y="504891"/>
                </a:lnTo>
                <a:lnTo>
                  <a:pt x="8074307" y="463360"/>
                </a:lnTo>
                <a:lnTo>
                  <a:pt x="8055159" y="423065"/>
                </a:lnTo>
                <a:lnTo>
                  <a:pt x="8033803" y="384085"/>
                </a:lnTo>
                <a:lnTo>
                  <a:pt x="8010319" y="346503"/>
                </a:lnTo>
                <a:lnTo>
                  <a:pt x="7984789" y="310399"/>
                </a:lnTo>
                <a:lnTo>
                  <a:pt x="7957294" y="275854"/>
                </a:lnTo>
                <a:lnTo>
                  <a:pt x="7927915" y="242950"/>
                </a:lnTo>
                <a:lnTo>
                  <a:pt x="7896733" y="211768"/>
                </a:lnTo>
                <a:lnTo>
                  <a:pt x="7863829" y="182389"/>
                </a:lnTo>
                <a:lnTo>
                  <a:pt x="7829284" y="154894"/>
                </a:lnTo>
                <a:lnTo>
                  <a:pt x="7793180" y="129364"/>
                </a:lnTo>
                <a:lnTo>
                  <a:pt x="7755598" y="105880"/>
                </a:lnTo>
                <a:lnTo>
                  <a:pt x="7716618" y="84524"/>
                </a:lnTo>
                <a:lnTo>
                  <a:pt x="7676323" y="65376"/>
                </a:lnTo>
                <a:lnTo>
                  <a:pt x="7634792" y="48518"/>
                </a:lnTo>
                <a:lnTo>
                  <a:pt x="7592108" y="34031"/>
                </a:lnTo>
                <a:lnTo>
                  <a:pt x="7548352" y="21996"/>
                </a:lnTo>
                <a:lnTo>
                  <a:pt x="7503603" y="12494"/>
                </a:lnTo>
                <a:lnTo>
                  <a:pt x="7457945" y="5607"/>
                </a:lnTo>
                <a:lnTo>
                  <a:pt x="7411457" y="1415"/>
                </a:lnTo>
                <a:lnTo>
                  <a:pt x="7364222" y="0"/>
                </a:lnTo>
                <a:close/>
              </a:path>
            </a:pathLst>
          </a:custGeom>
          <a:solidFill>
            <a:srgbClr val="f4f4fd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" name="object 24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923544" y="1146047"/>
            <a:ext cx="2104644" cy="5248656"/>
          </a:xfrm>
          <a:prstGeom prst="rect">
            <a:avLst/>
          </a:prstGeom>
        </p:spPr>
      </p:pic>
      <p:sp>
        <p:nvSpPr>
          <p:cNvPr id="25" name="직사각형 24"/>
          <p:cNvSpPr>
            <a:spLocks noGrp="1"/>
          </p:cNvSpPr>
          <p:nvPr>
            <p:ph type="body" idx="1"/>
          </p:nvPr>
        </p:nvSpPr>
        <p:spPr>
          <a:xfrm>
            <a:off x="3639184" y="1905000"/>
            <a:ext cx="7638416" cy="3705225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배달의민족 한나체 Pro OTF"/>
                <a:ea typeface="배달의민족 한나체 Pro OTF"/>
              </a:rPr>
              <a:t> 리그오브레전드에는 조사한 것 이외에도 수많은 인게임 활동들이 존재한다</a:t>
            </a:r>
            <a:r>
              <a:rPr lang="en-US" altLang="ko-KR">
                <a:latin typeface="배달의민족 한나체 Pro OTF"/>
                <a:ea typeface="배달의민족 한나체 Pro OTF"/>
              </a:rPr>
              <a:t>.</a:t>
            </a:r>
            <a:r>
              <a:rPr lang="ko-KR" altLang="en-US">
                <a:latin typeface="배달의민족 한나체 Pro OTF"/>
                <a:ea typeface="배달의민족 한나체 Pro OTF"/>
              </a:rPr>
              <a:t> 그렇기 때문에 지금 나온 결과들이 이러한 이유들로만 도출된 결과라고 하는 것은 어려움이 있다</a:t>
            </a:r>
            <a:r>
              <a:rPr lang="en-US" altLang="ko-KR">
                <a:latin typeface="배달의민족 한나체 Pro OTF"/>
                <a:ea typeface="배달의민족 한나체 Pro OTF"/>
              </a:rPr>
              <a:t>.</a:t>
            </a:r>
            <a:endParaRPr lang="en-US" altLang="ko-KR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endParaRPr lang="ko-KR" altLang="en-US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r>
              <a:rPr lang="ko-KR" altLang="en-US">
                <a:latin typeface="배달의민족 한나체 Pro OTF"/>
                <a:ea typeface="배달의민족 한나체 Pro OTF"/>
              </a:rPr>
              <a:t> 이번 프로젝트를 통해 </a:t>
            </a:r>
            <a:r>
              <a:rPr lang="en-US" altLang="ko-KR">
                <a:latin typeface="배달의민족 한나체 Pro OTF"/>
                <a:ea typeface="배달의민족 한나체 Pro OTF"/>
              </a:rPr>
              <a:t>API</a:t>
            </a:r>
            <a:r>
              <a:rPr lang="ko-KR" altLang="en-US">
                <a:latin typeface="배달의민족 한나체 Pro OTF"/>
                <a:ea typeface="배달의민족 한나체 Pro OTF"/>
              </a:rPr>
              <a:t>에서 더 많은 데이터를 확인하여 더 정확한 결과를 얻었으면 어땠을까하는 아쉬움과 함께 더 나아가 조사한 것 이외의 더 많은 데이터</a:t>
            </a:r>
            <a:r>
              <a:rPr lang="en-US" altLang="ko-KR">
                <a:latin typeface="배달의민족 한나체 Pro OTF"/>
                <a:ea typeface="배달의민족 한나체 Pro OTF"/>
              </a:rPr>
              <a:t>,</a:t>
            </a:r>
            <a:r>
              <a:rPr lang="ko-KR" altLang="en-US">
                <a:latin typeface="배달의민족 한나체 Pro OTF"/>
                <a:ea typeface="배달의민족 한나체 Pro OTF"/>
              </a:rPr>
              <a:t> 조건들을 확인해보고 싶다는 관심이 생겼다</a:t>
            </a:r>
            <a:r>
              <a:rPr lang="en-US" altLang="ko-KR">
                <a:latin typeface="배달의민족 한나체 Pro OTF"/>
                <a:ea typeface="배달의민족 한나체 Pro OTF"/>
              </a:rPr>
              <a:t>.</a:t>
            </a:r>
            <a:endParaRPr lang="en-US" altLang="ko-KR">
              <a:latin typeface="배달의민족 한나체 Pro OTF"/>
              <a:ea typeface="배달의민족 한나체 Pro OTF"/>
            </a:endParaRPr>
          </a:p>
        </p:txBody>
      </p:sp>
      <p:sp>
        <p:nvSpPr>
          <p:cNvPr id="28" name="object 5"/>
          <p:cNvSpPr txBox="1">
            <a:spLocks noGrp="1"/>
          </p:cNvSpPr>
          <p:nvPr>
            <p:ph type="title" idx="0"/>
          </p:nvPr>
        </p:nvSpPr>
        <p:spPr>
          <a:xfrm>
            <a:off x="3200399" y="270128"/>
            <a:ext cx="7086600" cy="49187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373505" lvl="0" indent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  <a:solidFill>
                  <a:srgbClr val="5854b3"/>
                </a:solidFill>
                <a:latin typeface="배달의민족 을지로체"/>
                <a:ea typeface="배달의민족 을지로체"/>
              </a:rPr>
              <a:t> 결론 및 함의점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0" cap="none" spc="100" normalizeH="0" baseline="0" mc:Ignorable="hp" hp:hslEmbossed="0">
              <a:solidFill>
                <a:srgbClr val="5854b3"/>
              </a:solidFill>
              <a:latin typeface="배달의민족 을지로체"/>
              <a:ea typeface="배달의민족 을지로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54b3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" name="object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251959" y="2261616"/>
            <a:ext cx="132587" cy="1737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505200" y="2270886"/>
            <a:ext cx="192024" cy="1537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109586" y="2260092"/>
            <a:ext cx="105029" cy="176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371971" y="2278379"/>
            <a:ext cx="158369" cy="1386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676900" y="2276855"/>
            <a:ext cx="160020" cy="1417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4981955" y="2260092"/>
            <a:ext cx="128016" cy="1752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572565" y="2255520"/>
            <a:ext cx="161478" cy="1859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7821168" y="2246376"/>
            <a:ext cx="167639" cy="2026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9575292" y="3675888"/>
            <a:ext cx="217931" cy="21793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526905" y="3521455"/>
            <a:ext cx="318135" cy="51371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4"/>
              </a:spcBef>
              <a:defRPr/>
            </a:pPr>
            <a:r>
              <a:rPr sz="32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3200">
              <a:latin typeface="맑은 고딕"/>
              <a:cs typeface="맑은 고딕"/>
            </a:endParaRPr>
          </a:p>
        </p:txBody>
      </p:sp>
      <p:grpSp>
        <p:nvGrpSpPr>
          <p:cNvPr id="13" name="object 13"/>
          <p:cNvGrpSpPr/>
          <p:nvPr/>
        </p:nvGrpSpPr>
        <p:grpSpPr>
          <a:xfrm rot="0">
            <a:off x="2651760" y="2689860"/>
            <a:ext cx="7047230" cy="1454150"/>
            <a:chOff x="2651760" y="2689860"/>
            <a:chExt cx="7047230" cy="1454150"/>
          </a:xfrm>
        </p:grpSpPr>
        <p:pic>
          <p:nvPicPr>
            <p:cNvPr id="14" name="object 14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2651760" y="2689860"/>
              <a:ext cx="7046976" cy="14540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645408" y="2866682"/>
              <a:ext cx="2638043" cy="122373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72156" y="2810256"/>
              <a:ext cx="6677025" cy="1083945"/>
            </a:xfrm>
            <a:custGeom>
              <a:avLst/>
              <a:gdLst/>
              <a:rect l="l" t="t" r="r" b="b"/>
              <a:pathLst>
                <a:path w="6677025" h="1083945">
                  <a:moveTo>
                    <a:pt x="6134862" y="0"/>
                  </a:moveTo>
                  <a:lnTo>
                    <a:pt x="541782" y="0"/>
                  </a:lnTo>
                  <a:lnTo>
                    <a:pt x="495035" y="1988"/>
                  </a:lnTo>
                  <a:lnTo>
                    <a:pt x="449393" y="7846"/>
                  </a:lnTo>
                  <a:lnTo>
                    <a:pt x="405018" y="17410"/>
                  </a:lnTo>
                  <a:lnTo>
                    <a:pt x="362072" y="30518"/>
                  </a:lnTo>
                  <a:lnTo>
                    <a:pt x="320718" y="47007"/>
                  </a:lnTo>
                  <a:lnTo>
                    <a:pt x="281118" y="66714"/>
                  </a:lnTo>
                  <a:lnTo>
                    <a:pt x="243436" y="89477"/>
                  </a:lnTo>
                  <a:lnTo>
                    <a:pt x="207834" y="115133"/>
                  </a:lnTo>
                  <a:lnTo>
                    <a:pt x="174474" y="143520"/>
                  </a:lnTo>
                  <a:lnTo>
                    <a:pt x="143520" y="174474"/>
                  </a:lnTo>
                  <a:lnTo>
                    <a:pt x="115133" y="207834"/>
                  </a:lnTo>
                  <a:lnTo>
                    <a:pt x="89477" y="243436"/>
                  </a:lnTo>
                  <a:lnTo>
                    <a:pt x="66714" y="281118"/>
                  </a:lnTo>
                  <a:lnTo>
                    <a:pt x="47007" y="320718"/>
                  </a:lnTo>
                  <a:lnTo>
                    <a:pt x="30518" y="362072"/>
                  </a:lnTo>
                  <a:lnTo>
                    <a:pt x="17410" y="405018"/>
                  </a:lnTo>
                  <a:lnTo>
                    <a:pt x="7846" y="449393"/>
                  </a:lnTo>
                  <a:lnTo>
                    <a:pt x="1988" y="495035"/>
                  </a:lnTo>
                  <a:lnTo>
                    <a:pt x="0" y="541782"/>
                  </a:lnTo>
                  <a:lnTo>
                    <a:pt x="1988" y="588528"/>
                  </a:lnTo>
                  <a:lnTo>
                    <a:pt x="7846" y="634170"/>
                  </a:lnTo>
                  <a:lnTo>
                    <a:pt x="17410" y="678545"/>
                  </a:lnTo>
                  <a:lnTo>
                    <a:pt x="30518" y="721491"/>
                  </a:lnTo>
                  <a:lnTo>
                    <a:pt x="47007" y="762845"/>
                  </a:lnTo>
                  <a:lnTo>
                    <a:pt x="66714" y="802445"/>
                  </a:lnTo>
                  <a:lnTo>
                    <a:pt x="89477" y="840127"/>
                  </a:lnTo>
                  <a:lnTo>
                    <a:pt x="115133" y="875729"/>
                  </a:lnTo>
                  <a:lnTo>
                    <a:pt x="143520" y="909089"/>
                  </a:lnTo>
                  <a:lnTo>
                    <a:pt x="174474" y="940043"/>
                  </a:lnTo>
                  <a:lnTo>
                    <a:pt x="207834" y="968430"/>
                  </a:lnTo>
                  <a:lnTo>
                    <a:pt x="243436" y="994086"/>
                  </a:lnTo>
                  <a:lnTo>
                    <a:pt x="281118" y="1016849"/>
                  </a:lnTo>
                  <a:lnTo>
                    <a:pt x="320718" y="1036556"/>
                  </a:lnTo>
                  <a:lnTo>
                    <a:pt x="362072" y="1053045"/>
                  </a:lnTo>
                  <a:lnTo>
                    <a:pt x="405018" y="1066153"/>
                  </a:lnTo>
                  <a:lnTo>
                    <a:pt x="449393" y="1075717"/>
                  </a:lnTo>
                  <a:lnTo>
                    <a:pt x="495035" y="1081575"/>
                  </a:lnTo>
                  <a:lnTo>
                    <a:pt x="541782" y="1083564"/>
                  </a:lnTo>
                  <a:lnTo>
                    <a:pt x="6134862" y="1083564"/>
                  </a:lnTo>
                  <a:lnTo>
                    <a:pt x="6181608" y="1081575"/>
                  </a:lnTo>
                  <a:lnTo>
                    <a:pt x="6227250" y="1075717"/>
                  </a:lnTo>
                  <a:lnTo>
                    <a:pt x="6271625" y="1066153"/>
                  </a:lnTo>
                  <a:lnTo>
                    <a:pt x="6314571" y="1053045"/>
                  </a:lnTo>
                  <a:lnTo>
                    <a:pt x="6355925" y="1036556"/>
                  </a:lnTo>
                  <a:lnTo>
                    <a:pt x="6395525" y="1016849"/>
                  </a:lnTo>
                  <a:lnTo>
                    <a:pt x="6433207" y="994086"/>
                  </a:lnTo>
                  <a:lnTo>
                    <a:pt x="6468809" y="968430"/>
                  </a:lnTo>
                  <a:lnTo>
                    <a:pt x="6502169" y="940043"/>
                  </a:lnTo>
                  <a:lnTo>
                    <a:pt x="6533123" y="909089"/>
                  </a:lnTo>
                  <a:lnTo>
                    <a:pt x="6561510" y="875729"/>
                  </a:lnTo>
                  <a:lnTo>
                    <a:pt x="6587166" y="840127"/>
                  </a:lnTo>
                  <a:lnTo>
                    <a:pt x="6609929" y="802445"/>
                  </a:lnTo>
                  <a:lnTo>
                    <a:pt x="6629636" y="762845"/>
                  </a:lnTo>
                  <a:lnTo>
                    <a:pt x="6646125" y="721491"/>
                  </a:lnTo>
                  <a:lnTo>
                    <a:pt x="6659233" y="678545"/>
                  </a:lnTo>
                  <a:lnTo>
                    <a:pt x="6668797" y="634170"/>
                  </a:lnTo>
                  <a:lnTo>
                    <a:pt x="6674655" y="588528"/>
                  </a:lnTo>
                  <a:lnTo>
                    <a:pt x="6676644" y="541782"/>
                  </a:lnTo>
                  <a:lnTo>
                    <a:pt x="6674655" y="495035"/>
                  </a:lnTo>
                  <a:lnTo>
                    <a:pt x="6668797" y="449393"/>
                  </a:lnTo>
                  <a:lnTo>
                    <a:pt x="6659233" y="405018"/>
                  </a:lnTo>
                  <a:lnTo>
                    <a:pt x="6646125" y="362072"/>
                  </a:lnTo>
                  <a:lnTo>
                    <a:pt x="6629636" y="320718"/>
                  </a:lnTo>
                  <a:lnTo>
                    <a:pt x="6609929" y="281118"/>
                  </a:lnTo>
                  <a:lnTo>
                    <a:pt x="6587166" y="243436"/>
                  </a:lnTo>
                  <a:lnTo>
                    <a:pt x="6561510" y="207834"/>
                  </a:lnTo>
                  <a:lnTo>
                    <a:pt x="6533123" y="174474"/>
                  </a:lnTo>
                  <a:lnTo>
                    <a:pt x="6502169" y="143520"/>
                  </a:lnTo>
                  <a:lnTo>
                    <a:pt x="6468809" y="115133"/>
                  </a:lnTo>
                  <a:lnTo>
                    <a:pt x="6433207" y="89477"/>
                  </a:lnTo>
                  <a:lnTo>
                    <a:pt x="6395525" y="66714"/>
                  </a:lnTo>
                  <a:lnTo>
                    <a:pt x="6355925" y="47007"/>
                  </a:lnTo>
                  <a:lnTo>
                    <a:pt x="6314571" y="30518"/>
                  </a:lnTo>
                  <a:lnTo>
                    <a:pt x="6271625" y="17410"/>
                  </a:lnTo>
                  <a:lnTo>
                    <a:pt x="6227250" y="7846"/>
                  </a:lnTo>
                  <a:lnTo>
                    <a:pt x="6181608" y="1988"/>
                  </a:lnTo>
                  <a:lnTo>
                    <a:pt x="6134862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 idx="0"/>
          </p:nvPr>
        </p:nvSpPr>
        <p:spPr>
          <a:xfrm>
            <a:off x="3997197" y="3012023"/>
            <a:ext cx="1805305" cy="521752"/>
          </a:xfrm>
          <a:prstGeom prst="rect">
            <a:avLst/>
          </a:prstGeom>
        </p:spPr>
        <p:txBody>
          <a:bodyPr vert="horz" wrap="square" lIns="0" tIns="15875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25"/>
              </a:spcBef>
              <a:defRPr/>
            </a:pPr>
            <a:r>
              <a:rPr sz="3350" b="1" spc="-555">
                <a:latin typeface="배달의민족 한나체 Pro OTF"/>
                <a:ea typeface="배달의민족 한나체 Pro OTF"/>
                <a:cs typeface="함초롬돋움"/>
              </a:rPr>
              <a:t>감사합니다.</a:t>
            </a:r>
            <a:endParaRPr sz="3350">
              <a:latin typeface="배달의민족 한나체 Pro OTF"/>
              <a:ea typeface="배달의민족 한나체 Pro OTF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54b3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3" name="object 3"/>
          <p:cNvGrpSpPr/>
          <p:nvPr/>
        </p:nvGrpSpPr>
        <p:grpSpPr>
          <a:xfrm rot="0">
            <a:off x="624840" y="115823"/>
            <a:ext cx="11551285" cy="6739890"/>
            <a:chOff x="624840" y="115823"/>
            <a:chExt cx="11551285" cy="6739890"/>
          </a:xfrm>
        </p:grpSpPr>
        <p:pic>
          <p:nvPicPr>
            <p:cNvPr id="4" name="object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94944" y="185926"/>
              <a:ext cx="11481054" cy="66697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4840" y="115823"/>
              <a:ext cx="11480800" cy="6669405"/>
            </a:xfrm>
            <a:custGeom>
              <a:avLst/>
              <a:gdLst/>
              <a:rect l="l" t="t" r="r" b="b"/>
              <a:pathLst>
                <a:path w="11480800" h="6669405">
                  <a:moveTo>
                    <a:pt x="11310874" y="0"/>
                  </a:moveTo>
                  <a:lnTo>
                    <a:pt x="169456" y="0"/>
                  </a:lnTo>
                  <a:lnTo>
                    <a:pt x="124408" y="6049"/>
                  </a:lnTo>
                  <a:lnTo>
                    <a:pt x="83929" y="23123"/>
                  </a:lnTo>
                  <a:lnTo>
                    <a:pt x="49633" y="49609"/>
                  </a:lnTo>
                  <a:lnTo>
                    <a:pt x="23136" y="83895"/>
                  </a:lnTo>
                  <a:lnTo>
                    <a:pt x="6053" y="124368"/>
                  </a:lnTo>
                  <a:lnTo>
                    <a:pt x="0" y="169418"/>
                  </a:lnTo>
                  <a:lnTo>
                    <a:pt x="0" y="6499567"/>
                  </a:lnTo>
                  <a:lnTo>
                    <a:pt x="6053" y="6544615"/>
                  </a:lnTo>
                  <a:lnTo>
                    <a:pt x="23136" y="6585094"/>
                  </a:lnTo>
                  <a:lnTo>
                    <a:pt x="49633" y="6619390"/>
                  </a:lnTo>
                  <a:lnTo>
                    <a:pt x="83929" y="6645886"/>
                  </a:lnTo>
                  <a:lnTo>
                    <a:pt x="124408" y="6662969"/>
                  </a:lnTo>
                  <a:lnTo>
                    <a:pt x="169456" y="6669022"/>
                  </a:lnTo>
                  <a:lnTo>
                    <a:pt x="11310874" y="6669022"/>
                  </a:lnTo>
                  <a:lnTo>
                    <a:pt x="11355923" y="6662969"/>
                  </a:lnTo>
                  <a:lnTo>
                    <a:pt x="11396396" y="6645886"/>
                  </a:lnTo>
                  <a:lnTo>
                    <a:pt x="11430682" y="6619390"/>
                  </a:lnTo>
                  <a:lnTo>
                    <a:pt x="11457168" y="6585094"/>
                  </a:lnTo>
                  <a:lnTo>
                    <a:pt x="11474242" y="6544615"/>
                  </a:lnTo>
                  <a:lnTo>
                    <a:pt x="11480291" y="6499567"/>
                  </a:lnTo>
                  <a:lnTo>
                    <a:pt x="11480291" y="169418"/>
                  </a:lnTo>
                  <a:lnTo>
                    <a:pt x="11474242" y="124368"/>
                  </a:lnTo>
                  <a:lnTo>
                    <a:pt x="11457168" y="83895"/>
                  </a:lnTo>
                  <a:lnTo>
                    <a:pt x="11430682" y="49609"/>
                  </a:lnTo>
                  <a:lnTo>
                    <a:pt x="11396396" y="23123"/>
                  </a:lnTo>
                  <a:lnTo>
                    <a:pt x="11355923" y="6049"/>
                  </a:lnTo>
                  <a:lnTo>
                    <a:pt x="11310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6" name="object 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 rot="0">
            <a:off x="632459" y="65570"/>
            <a:ext cx="11559540" cy="1224280"/>
            <a:chOff x="632459" y="65570"/>
            <a:chExt cx="11559540" cy="1224280"/>
          </a:xfrm>
        </p:grpSpPr>
        <p:pic>
          <p:nvPicPr>
            <p:cNvPr id="15" name="object 15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32459" y="105181"/>
              <a:ext cx="11559539" cy="10211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440680" y="65570"/>
              <a:ext cx="1959864" cy="122373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52855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 idx="0"/>
          </p:nvPr>
        </p:nvSpPr>
        <p:spPr>
          <a:xfrm>
            <a:off x="2965450" y="232028"/>
            <a:ext cx="6784340" cy="49187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2839720" lvl="0">
              <a:lnSpc>
                <a:spcPct val="100000"/>
              </a:lnSpc>
              <a:spcBef>
                <a:spcPts val="100"/>
              </a:spcBef>
              <a:defRPr/>
            </a:pPr>
            <a:r>
              <a:rPr spc="864">
                <a:latin typeface="배달의민족 을지로체"/>
                <a:ea typeface="배달의민족 을지로체"/>
              </a:rPr>
              <a:t>#</a:t>
            </a:r>
            <a:r>
              <a:rPr spc="-345">
                <a:latin typeface="배달의민족 을지로체"/>
                <a:ea typeface="배달의민족 을지로체"/>
              </a:rPr>
              <a:t> </a:t>
            </a:r>
            <a:r>
              <a:rPr spc="-385">
                <a:latin typeface="배달의민족 을지로체"/>
                <a:ea typeface="배달의민족 을지로체"/>
              </a:rPr>
              <a:t>목차</a:t>
            </a:r>
            <a:endParaRPr spc="-385">
              <a:latin typeface="배달의민족 을지로체"/>
              <a:ea typeface="배달의민족 을지로체"/>
            </a:endParaRPr>
          </a:p>
        </p:txBody>
      </p:sp>
      <p:pic>
        <p:nvPicPr>
          <p:cNvPr id="19" name="object 19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21" name="object 21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22" name="object 22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24" name="object 24"/>
          <p:cNvGrpSpPr/>
          <p:nvPr/>
        </p:nvGrpSpPr>
        <p:grpSpPr>
          <a:xfrm rot="0">
            <a:off x="1598675" y="1319783"/>
            <a:ext cx="9585325" cy="5093970"/>
            <a:chOff x="1598675" y="1319783"/>
            <a:chExt cx="9585325" cy="5093970"/>
          </a:xfrm>
        </p:grpSpPr>
        <p:pic>
          <p:nvPicPr>
            <p:cNvPr id="25" name="object 25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668779" y="1389887"/>
              <a:ext cx="9515094" cy="502386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598675" y="1319783"/>
              <a:ext cx="9514840" cy="5023485"/>
            </a:xfrm>
            <a:custGeom>
              <a:avLst/>
              <a:gdLst/>
              <a:rect l="l" t="t" r="r" b="b"/>
              <a:pathLst>
                <a:path w="9514840" h="5023485">
                  <a:moveTo>
                    <a:pt x="9386697" y="0"/>
                  </a:moveTo>
                  <a:lnTo>
                    <a:pt x="127635" y="0"/>
                  </a:lnTo>
                  <a:lnTo>
                    <a:pt x="77956" y="10031"/>
                  </a:lnTo>
                  <a:lnTo>
                    <a:pt x="37385" y="37385"/>
                  </a:lnTo>
                  <a:lnTo>
                    <a:pt x="10031" y="77956"/>
                  </a:lnTo>
                  <a:lnTo>
                    <a:pt x="0" y="127635"/>
                  </a:lnTo>
                  <a:lnTo>
                    <a:pt x="0" y="4895469"/>
                  </a:lnTo>
                  <a:lnTo>
                    <a:pt x="10031" y="4945147"/>
                  </a:lnTo>
                  <a:lnTo>
                    <a:pt x="37385" y="4985718"/>
                  </a:lnTo>
                  <a:lnTo>
                    <a:pt x="77956" y="5013072"/>
                  </a:lnTo>
                  <a:lnTo>
                    <a:pt x="127635" y="5023104"/>
                  </a:lnTo>
                  <a:lnTo>
                    <a:pt x="9386697" y="5023104"/>
                  </a:lnTo>
                  <a:lnTo>
                    <a:pt x="9436375" y="5013072"/>
                  </a:lnTo>
                  <a:lnTo>
                    <a:pt x="9476946" y="4985718"/>
                  </a:lnTo>
                  <a:lnTo>
                    <a:pt x="9504300" y="4945147"/>
                  </a:lnTo>
                  <a:lnTo>
                    <a:pt x="9514332" y="4895469"/>
                  </a:lnTo>
                  <a:lnTo>
                    <a:pt x="9514332" y="127635"/>
                  </a:lnTo>
                  <a:lnTo>
                    <a:pt x="9504300" y="77956"/>
                  </a:lnTo>
                  <a:lnTo>
                    <a:pt x="9476946" y="37385"/>
                  </a:lnTo>
                  <a:lnTo>
                    <a:pt x="9436375" y="10031"/>
                  </a:lnTo>
                  <a:lnTo>
                    <a:pt x="938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28" name="가로 글상자 27"/>
          <p:cNvSpPr txBox="1"/>
          <p:nvPr/>
        </p:nvSpPr>
        <p:spPr>
          <a:xfrm>
            <a:off x="2667000" y="2209800"/>
            <a:ext cx="7010400" cy="31032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배달의민족 한나체 Pro OTF"/>
                <a:ea typeface="배달의민족 한나체 Pro OTF"/>
              </a:rPr>
              <a:t>1.</a:t>
            </a:r>
            <a:r>
              <a:rPr lang="ko-KR" altLang="en-US">
                <a:latin typeface="배달의민족 한나체 Pro OTF"/>
                <a:ea typeface="배달의민족 한나체 Pro OTF"/>
              </a:rPr>
              <a:t> 무엇을 왜 했나</a:t>
            </a:r>
            <a:r>
              <a:rPr lang="en-US" altLang="ko-KR">
                <a:latin typeface="배달의민족 한나체 Pro OTF"/>
                <a:ea typeface="배달의민족 한나체 Pro OTF"/>
              </a:rPr>
              <a:t>?</a:t>
            </a:r>
            <a:endParaRPr lang="en-US" altLang="ko-KR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endParaRPr lang="en-US" altLang="ko-KR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r>
              <a:rPr lang="en-US" altLang="ko-KR">
                <a:latin typeface="배달의민족 한나체 Pro OTF"/>
                <a:ea typeface="배달의민족 한나체 Pro OTF"/>
              </a:rPr>
              <a:t>2.</a:t>
            </a:r>
            <a:r>
              <a:rPr lang="ko-KR" altLang="en-US">
                <a:latin typeface="배달의민족 한나체 Pro OTF"/>
                <a:ea typeface="배달의민족 한나체 Pro OTF"/>
              </a:rPr>
              <a:t> 데이터 수집 및 전처리</a:t>
            </a:r>
            <a:endParaRPr lang="ko-KR" altLang="en-US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endParaRPr lang="ko-KR" altLang="en-US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r>
              <a:rPr lang="en-US" altLang="ko-KR">
                <a:latin typeface="배달의민족 한나체 Pro OTF"/>
                <a:ea typeface="배달의민족 한나체 Pro OTF"/>
              </a:rPr>
              <a:t>3-A.</a:t>
            </a:r>
            <a:r>
              <a:rPr lang="ko-KR" altLang="en-US">
                <a:latin typeface="배달의민족 한나체 Pro OTF"/>
                <a:ea typeface="배달의민족 한나체 Pro OTF"/>
              </a:rPr>
              <a:t> 시간 별 골드 그래프</a:t>
            </a:r>
            <a:endParaRPr lang="ko-KR" altLang="en-US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endParaRPr lang="en-US" altLang="ko-KR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r>
              <a:rPr lang="en-US" altLang="ko-KR">
                <a:latin typeface="배달의민족 한나체 Pro OTF"/>
                <a:ea typeface="배달의민족 한나체 Pro OTF"/>
              </a:rPr>
              <a:t>3-B.</a:t>
            </a:r>
            <a:r>
              <a:rPr lang="ko-KR" altLang="en-US">
                <a:latin typeface="배달의민족 한나체 Pro OTF"/>
                <a:ea typeface="배달의민족 한나체 Pro OTF"/>
              </a:rPr>
              <a:t> 극초반 이슈가 게임에 주는 영향</a:t>
            </a:r>
            <a:endParaRPr lang="ko-KR" altLang="en-US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endParaRPr lang="ko-KR" altLang="en-US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r>
              <a:rPr lang="en-US" altLang="ko-KR">
                <a:latin typeface="배달의민족 한나체 Pro OTF"/>
                <a:ea typeface="배달의민족 한나체 Pro OTF"/>
              </a:rPr>
              <a:t>3-C.</a:t>
            </a:r>
            <a:r>
              <a:rPr lang="ko-KR" altLang="en-US">
                <a:latin typeface="배달의민족 한나체 Pro OTF"/>
                <a:ea typeface="배달의민족 한나체 Pro OTF"/>
              </a:rPr>
              <a:t> 스마트 핑이 게임에 주는 영향</a:t>
            </a:r>
            <a:endParaRPr lang="ko-KR" altLang="en-US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endParaRPr lang="ko-KR" altLang="en-US">
              <a:latin typeface="배달의민족 한나체 Pro OTF"/>
              <a:ea typeface="배달의민족 한나체 Pro OTF"/>
            </a:endParaRPr>
          </a:p>
          <a:p>
            <a:pPr lvl="0">
              <a:defRPr/>
            </a:pPr>
            <a:r>
              <a:rPr lang="en-US" altLang="ko-KR">
                <a:latin typeface="배달의민족 한나체 Pro OTF"/>
                <a:ea typeface="배달의민족 한나체 Pro OTF"/>
              </a:rPr>
              <a:t>4.</a:t>
            </a:r>
            <a:r>
              <a:rPr lang="ko-KR" altLang="en-US">
                <a:latin typeface="배달의민족 한나체 Pro OTF"/>
                <a:ea typeface="배달의민족 한나체 Pro OTF"/>
              </a:rPr>
              <a:t> 결론 및 함의점</a:t>
            </a:r>
            <a:endParaRPr lang="ko-KR" altLang="en-US">
              <a:latin typeface="배달의민족 한나체 Pro OTF"/>
              <a:ea typeface="배달의민족 한나체 Pro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953000" y="2133600"/>
            <a:ext cx="6553200" cy="37338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05528" y="65570"/>
              <a:ext cx="3630168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 idx="0"/>
          </p:nvPr>
        </p:nvSpPr>
        <p:spPr>
          <a:xfrm>
            <a:off x="4953000" y="324485"/>
            <a:ext cx="2797810" cy="4946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>
                <a:latin typeface="배달의민족 을지로체"/>
                <a:ea typeface="배달의민족 을지로체"/>
              </a:rPr>
              <a:t>1.</a:t>
            </a:r>
            <a:r>
              <a:rPr spc="-335">
                <a:latin typeface="배달의민족 을지로체"/>
                <a:ea typeface="배달의민족 을지로체"/>
              </a:rPr>
              <a:t> </a:t>
            </a:r>
            <a:r>
              <a:rPr spc="-385">
                <a:latin typeface="배달의민족 을지로체"/>
                <a:ea typeface="배달의민족 을지로체"/>
              </a:rPr>
              <a:t>무엇을</a:t>
            </a:r>
            <a:r>
              <a:rPr spc="-340">
                <a:latin typeface="배달의민족 을지로체"/>
                <a:ea typeface="배달의민족 을지로체"/>
              </a:rPr>
              <a:t> </a:t>
            </a:r>
            <a:r>
              <a:rPr spc="-295">
                <a:latin typeface="배달의민족 을지로체"/>
                <a:ea typeface="배달의민족 을지로체"/>
              </a:rPr>
              <a:t>왜</a:t>
            </a:r>
            <a:r>
              <a:rPr spc="-325">
                <a:latin typeface="배달의민족 을지로체"/>
                <a:ea typeface="배달의민족 을지로체"/>
              </a:rPr>
              <a:t> </a:t>
            </a:r>
            <a:r>
              <a:rPr spc="-60">
                <a:latin typeface="배달의민족 을지로체"/>
                <a:ea typeface="배달의민족 을지로체"/>
              </a:rPr>
              <a:t>했나?</a:t>
            </a:r>
            <a:endParaRPr spc="-60">
              <a:latin typeface="배달의민족 을지로체"/>
              <a:ea typeface="배달의민족 을지로체"/>
            </a:endParaRPr>
          </a:p>
        </p:txBody>
      </p: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5082540" y="2348483"/>
            <a:ext cx="5966460" cy="304190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5340096" y="2311907"/>
            <a:ext cx="6094476" cy="320497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953000" y="2133600"/>
            <a:ext cx="6248400" cy="3429000"/>
          </a:xfrm>
          <a:custGeom>
            <a:avLst/>
            <a:gdLst/>
            <a:rect l="l" t="t" r="r" b="b"/>
            <a:pathLst>
              <a:path w="6239509" h="2672079">
                <a:moveTo>
                  <a:pt x="5793994" y="0"/>
                </a:moveTo>
                <a:lnTo>
                  <a:pt x="445262" y="0"/>
                </a:lnTo>
                <a:lnTo>
                  <a:pt x="396752" y="2613"/>
                </a:lnTo>
                <a:lnTo>
                  <a:pt x="349754" y="10271"/>
                </a:lnTo>
                <a:lnTo>
                  <a:pt x="304539" y="22703"/>
                </a:lnTo>
                <a:lnTo>
                  <a:pt x="261380" y="39636"/>
                </a:lnTo>
                <a:lnTo>
                  <a:pt x="220547" y="60800"/>
                </a:lnTo>
                <a:lnTo>
                  <a:pt x="182313" y="85921"/>
                </a:lnTo>
                <a:lnTo>
                  <a:pt x="146949" y="114728"/>
                </a:lnTo>
                <a:lnTo>
                  <a:pt x="114728" y="146949"/>
                </a:lnTo>
                <a:lnTo>
                  <a:pt x="85921" y="182313"/>
                </a:lnTo>
                <a:lnTo>
                  <a:pt x="60800" y="220547"/>
                </a:lnTo>
                <a:lnTo>
                  <a:pt x="39636" y="261380"/>
                </a:lnTo>
                <a:lnTo>
                  <a:pt x="22703" y="304539"/>
                </a:lnTo>
                <a:lnTo>
                  <a:pt x="10271" y="349754"/>
                </a:lnTo>
                <a:lnTo>
                  <a:pt x="2613" y="396752"/>
                </a:lnTo>
                <a:lnTo>
                  <a:pt x="0" y="445262"/>
                </a:lnTo>
                <a:lnTo>
                  <a:pt x="0" y="2226310"/>
                </a:lnTo>
                <a:lnTo>
                  <a:pt x="2613" y="2274819"/>
                </a:lnTo>
                <a:lnTo>
                  <a:pt x="10271" y="2321817"/>
                </a:lnTo>
                <a:lnTo>
                  <a:pt x="22703" y="2367032"/>
                </a:lnTo>
                <a:lnTo>
                  <a:pt x="39636" y="2410191"/>
                </a:lnTo>
                <a:lnTo>
                  <a:pt x="60800" y="2451024"/>
                </a:lnTo>
                <a:lnTo>
                  <a:pt x="85921" y="2489258"/>
                </a:lnTo>
                <a:lnTo>
                  <a:pt x="114728" y="2524622"/>
                </a:lnTo>
                <a:lnTo>
                  <a:pt x="146949" y="2556843"/>
                </a:lnTo>
                <a:lnTo>
                  <a:pt x="182313" y="2585650"/>
                </a:lnTo>
                <a:lnTo>
                  <a:pt x="220547" y="2610771"/>
                </a:lnTo>
                <a:lnTo>
                  <a:pt x="261380" y="2631935"/>
                </a:lnTo>
                <a:lnTo>
                  <a:pt x="304539" y="2648868"/>
                </a:lnTo>
                <a:lnTo>
                  <a:pt x="349754" y="2661300"/>
                </a:lnTo>
                <a:lnTo>
                  <a:pt x="396752" y="2668958"/>
                </a:lnTo>
                <a:lnTo>
                  <a:pt x="445262" y="2671572"/>
                </a:lnTo>
                <a:lnTo>
                  <a:pt x="5793994" y="2671572"/>
                </a:lnTo>
                <a:lnTo>
                  <a:pt x="5842503" y="2668958"/>
                </a:lnTo>
                <a:lnTo>
                  <a:pt x="5889501" y="2661300"/>
                </a:lnTo>
                <a:lnTo>
                  <a:pt x="5934716" y="2648868"/>
                </a:lnTo>
                <a:lnTo>
                  <a:pt x="5977875" y="2631935"/>
                </a:lnTo>
                <a:lnTo>
                  <a:pt x="6018708" y="2610771"/>
                </a:lnTo>
                <a:lnTo>
                  <a:pt x="6056942" y="2585650"/>
                </a:lnTo>
                <a:lnTo>
                  <a:pt x="6092306" y="2556843"/>
                </a:lnTo>
                <a:lnTo>
                  <a:pt x="6124527" y="2524622"/>
                </a:lnTo>
                <a:lnTo>
                  <a:pt x="6153334" y="2489258"/>
                </a:lnTo>
                <a:lnTo>
                  <a:pt x="6178455" y="2451024"/>
                </a:lnTo>
                <a:lnTo>
                  <a:pt x="6199619" y="2410191"/>
                </a:lnTo>
                <a:lnTo>
                  <a:pt x="6216552" y="2367032"/>
                </a:lnTo>
                <a:lnTo>
                  <a:pt x="6228984" y="2321817"/>
                </a:lnTo>
                <a:lnTo>
                  <a:pt x="6236642" y="2274819"/>
                </a:lnTo>
                <a:lnTo>
                  <a:pt x="6239256" y="2226310"/>
                </a:lnTo>
                <a:lnTo>
                  <a:pt x="6239256" y="445262"/>
                </a:lnTo>
                <a:lnTo>
                  <a:pt x="6236642" y="396752"/>
                </a:lnTo>
                <a:lnTo>
                  <a:pt x="6228984" y="349754"/>
                </a:lnTo>
                <a:lnTo>
                  <a:pt x="6216552" y="304539"/>
                </a:lnTo>
                <a:lnTo>
                  <a:pt x="6199619" y="261380"/>
                </a:lnTo>
                <a:lnTo>
                  <a:pt x="6178455" y="220547"/>
                </a:lnTo>
                <a:lnTo>
                  <a:pt x="6153334" y="182313"/>
                </a:lnTo>
                <a:lnTo>
                  <a:pt x="6124527" y="146949"/>
                </a:lnTo>
                <a:lnTo>
                  <a:pt x="6092306" y="114728"/>
                </a:lnTo>
                <a:lnTo>
                  <a:pt x="6056942" y="85921"/>
                </a:lnTo>
                <a:lnTo>
                  <a:pt x="6018708" y="60800"/>
                </a:lnTo>
                <a:lnTo>
                  <a:pt x="5977875" y="39636"/>
                </a:lnTo>
                <a:lnTo>
                  <a:pt x="5934716" y="22703"/>
                </a:lnTo>
                <a:lnTo>
                  <a:pt x="5889501" y="10271"/>
                </a:lnTo>
                <a:lnTo>
                  <a:pt x="5842503" y="2613"/>
                </a:lnTo>
                <a:lnTo>
                  <a:pt x="5793994" y="0"/>
                </a:lnTo>
                <a:close/>
              </a:path>
            </a:pathLst>
          </a:custGeom>
          <a:solidFill>
            <a:srgbClr val="f4f4fd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배달의민족 도현 OTF"/>
              <a:ea typeface="배달의민족 도현 OTF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447800" y="2209800"/>
            <a:ext cx="3124200" cy="3124200"/>
          </a:xfrm>
          <a:prstGeom prst="rect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5257800" y="2145030"/>
            <a:ext cx="5715000" cy="31889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 sz="1700"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latin typeface="배달의민족 도현 OTF"/>
                <a:ea typeface="배달의민족 도현 OTF"/>
              </a:rPr>
              <a:t> 리그 오브 레전드에는 수많은 인게임 활동이 있다</a:t>
            </a:r>
            <a:r>
              <a:rPr lang="en-US" altLang="ko-KR" sz="1700">
                <a:latin typeface="배달의민족 도현 OTF"/>
                <a:ea typeface="배달의민족 도현 OTF"/>
              </a:rPr>
              <a:t>.</a:t>
            </a:r>
            <a:r>
              <a:rPr lang="ko-KR" altLang="en-US" sz="1700">
                <a:latin typeface="배달의민족 도현 OTF"/>
                <a:ea typeface="배달의민족 도현 OTF"/>
              </a:rPr>
              <a:t> </a:t>
            </a:r>
            <a:endParaRPr lang="ko-KR" altLang="en-US" sz="1700"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latin typeface="배달의민족 도현 OTF"/>
                <a:ea typeface="배달의민족 도현 OTF"/>
              </a:rPr>
              <a:t>대표적으로 </a:t>
            </a:r>
            <a:r>
              <a:rPr lang="en-US" altLang="ko-KR" sz="1700">
                <a:latin typeface="배달의민족 도현 OTF"/>
                <a:ea typeface="배달의민족 도현 OTF"/>
              </a:rPr>
              <a:t>kda</a:t>
            </a:r>
            <a:r>
              <a:rPr lang="ko-KR" altLang="en-US" sz="1700">
                <a:latin typeface="배달의민족 도현 OTF"/>
                <a:ea typeface="배달의민족 도현 OTF"/>
              </a:rPr>
              <a:t>라고 불리우는 킬 데스 어시스트가 있으며</a:t>
            </a:r>
            <a:r>
              <a:rPr lang="en-US" altLang="ko-KR" sz="1700">
                <a:latin typeface="배달의민족 도현 OTF"/>
                <a:ea typeface="배달의민족 도현 OTF"/>
              </a:rPr>
              <a:t>,</a:t>
            </a:r>
            <a:r>
              <a:rPr lang="ko-KR" altLang="en-US" sz="1700">
                <a:latin typeface="배달의민족 도현 OTF"/>
                <a:ea typeface="배달의민족 도현 OTF"/>
              </a:rPr>
              <a:t> </a:t>
            </a:r>
            <a:endParaRPr lang="ko-KR" altLang="en-US" sz="1700"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latin typeface="배달의민족 도현 OTF"/>
                <a:ea typeface="배달의민족 도현 OTF"/>
              </a:rPr>
              <a:t>용과 내셔 등 주요 오브젝트를 사냥하여 우위를 점하고 </a:t>
            </a:r>
            <a:endParaRPr lang="ko-KR" altLang="en-US" sz="1700"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latin typeface="배달의민족 도현 OTF"/>
                <a:ea typeface="배달의민족 도현 OTF"/>
              </a:rPr>
              <a:t>타워 철거를 진행해 결과적으로 넥서스를 파괴하여 승패를 결정한다</a:t>
            </a:r>
            <a:r>
              <a:rPr lang="en-US" altLang="ko-KR" sz="1700">
                <a:latin typeface="배달의민족 도현 OTF"/>
                <a:ea typeface="배달의민족 도현 OTF"/>
              </a:rPr>
              <a:t>.</a:t>
            </a:r>
            <a:r>
              <a:rPr lang="ko-KR" altLang="en-US" sz="1700">
                <a:latin typeface="배달의민족 도현 OTF"/>
                <a:ea typeface="배달의민족 도현 OTF"/>
              </a:rPr>
              <a:t> </a:t>
            </a:r>
            <a:endParaRPr lang="ko-KR" altLang="en-US" sz="1700">
              <a:latin typeface="배달의민족 도현 OTF"/>
              <a:ea typeface="배달의민족 도현 OTF"/>
            </a:endParaRPr>
          </a:p>
          <a:p>
            <a:pPr lvl="0">
              <a:defRPr/>
            </a:pPr>
            <a:endParaRPr lang="ko-KR" altLang="en-US" sz="1700"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latin typeface="배달의민족 도현 OTF"/>
                <a:ea typeface="배달의민족 도현 OTF"/>
              </a:rPr>
              <a:t> 최종 결과에 도달하기 위한 일련의 행위를 우리는 소위 </a:t>
            </a:r>
            <a:r>
              <a:rPr lang="en-US" altLang="ko-KR" sz="1700">
                <a:latin typeface="배달의민족 도현 OTF"/>
                <a:ea typeface="배달의민족 도현 OTF"/>
              </a:rPr>
              <a:t>‘</a:t>
            </a:r>
            <a:r>
              <a:rPr lang="ko-KR" altLang="en-US" sz="1700">
                <a:latin typeface="배달의민족 도현 OTF"/>
                <a:ea typeface="배달의민족 도현 OTF"/>
              </a:rPr>
              <a:t>스노우볼</a:t>
            </a:r>
            <a:r>
              <a:rPr lang="en-US" altLang="ko-KR" sz="1700">
                <a:latin typeface="배달의민족 도현 OTF"/>
                <a:ea typeface="배달의민족 도현 OTF"/>
              </a:rPr>
              <a:t>’</a:t>
            </a:r>
            <a:r>
              <a:rPr lang="ko-KR" altLang="en-US" sz="1700">
                <a:latin typeface="배달의민족 도현 OTF"/>
                <a:ea typeface="배달의민족 도현 OTF"/>
              </a:rPr>
              <a:t>이라고 이야기하는데 </a:t>
            </a:r>
            <a:endParaRPr lang="ko-KR" altLang="en-US" sz="1700"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latin typeface="배달의민족 도현 OTF"/>
                <a:ea typeface="배달의민족 도현 OTF"/>
              </a:rPr>
              <a:t>비단 한타와 같은 큼지막한 행위가 아닌 잊고 넘어갈 수 있는 작은 행위들도 게임 승패에 영향을 미칠 지 궁금하여 조사하게 되었다</a:t>
            </a:r>
            <a:r>
              <a:rPr lang="en-US" altLang="ko-KR" sz="1700">
                <a:latin typeface="배달의민족 도현 OTF"/>
                <a:ea typeface="배달의민족 도현 OTF"/>
              </a:rPr>
              <a:t>.</a:t>
            </a:r>
            <a:r>
              <a:rPr lang="ko-KR" altLang="en-US" sz="1700">
                <a:latin typeface="배달의민족 도현 OTF"/>
                <a:ea typeface="배달의민족 도현 OTF"/>
              </a:rPr>
              <a:t> </a:t>
            </a:r>
            <a:endParaRPr lang="ko-KR" altLang="en-US" sz="1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447800" y="3810000"/>
            <a:ext cx="9601200" cy="2514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05528" y="65570"/>
              <a:ext cx="3630168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 idx="0"/>
          </p:nvPr>
        </p:nvSpPr>
        <p:spPr>
          <a:xfrm>
            <a:off x="4419600" y="270127"/>
            <a:ext cx="4876800" cy="49187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pc="-60">
                <a:latin typeface="배달의민족 을지로체"/>
                <a:ea typeface="배달의민족 을지로체"/>
              </a:rPr>
              <a:t>2.</a:t>
            </a:r>
            <a:r>
              <a:rPr lang="ko-KR" altLang="en-US" spc="-60">
                <a:latin typeface="배달의민족 을지로체"/>
                <a:ea typeface="배달의민족 을지로체"/>
              </a:rPr>
              <a:t> 데이터 수집 및 전처리 </a:t>
            </a:r>
            <a:endParaRPr lang="ko-KR" altLang="en-US" spc="-60">
              <a:latin typeface="배달의민족 을지로체"/>
              <a:ea typeface="배달의민족 을지로체"/>
            </a:endParaRPr>
          </a:p>
        </p:txBody>
      </p: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381109" y="1495420"/>
            <a:ext cx="2124090" cy="561979"/>
          </a:xfrm>
          <a:prstGeom prst="rect">
            <a:avLst/>
          </a:prstGeom>
        </p:spPr>
      </p:pic>
      <p:grpSp>
        <p:nvGrpSpPr>
          <p:cNvPr id="47" name=""/>
          <p:cNvGrpSpPr/>
          <p:nvPr/>
        </p:nvGrpSpPr>
        <p:grpSpPr>
          <a:xfrm rot="0">
            <a:off x="4059232" y="2438400"/>
            <a:ext cx="4073536" cy="533403"/>
            <a:chOff x="6705600" y="3352796"/>
            <a:chExt cx="4073536" cy="533403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705600" y="3352800"/>
              <a:ext cx="1495839" cy="53340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067800" y="3352796"/>
              <a:ext cx="1711336" cy="533403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 rot="0">
            <a:off x="1600200" y="3733800"/>
            <a:ext cx="9067800" cy="2362200"/>
            <a:chOff x="2971799" y="3124200"/>
            <a:chExt cx="9067800" cy="2362200"/>
          </a:xfrm>
        </p:grpSpPr>
        <p:sp>
          <p:nvSpPr>
            <p:cNvPr id="49" name="object 23"/>
            <p:cNvSpPr/>
            <p:nvPr/>
          </p:nvSpPr>
          <p:spPr>
            <a:xfrm>
              <a:off x="2994660" y="3124200"/>
              <a:ext cx="9044940" cy="2362200"/>
            </a:xfrm>
            <a:custGeom>
              <a:avLst/>
              <a:gdLst/>
              <a:rect l="l" t="t" r="r" b="b"/>
              <a:pathLst>
                <a:path w="9044940" h="1321435">
                  <a:moveTo>
                    <a:pt x="8824722" y="0"/>
                  </a:moveTo>
                  <a:lnTo>
                    <a:pt x="220217" y="0"/>
                  </a:lnTo>
                  <a:lnTo>
                    <a:pt x="175824" y="4472"/>
                  </a:lnTo>
                  <a:lnTo>
                    <a:pt x="134481" y="17299"/>
                  </a:lnTo>
                  <a:lnTo>
                    <a:pt x="97073" y="37598"/>
                  </a:lnTo>
                  <a:lnTo>
                    <a:pt x="64484" y="64484"/>
                  </a:lnTo>
                  <a:lnTo>
                    <a:pt x="37598" y="97073"/>
                  </a:lnTo>
                  <a:lnTo>
                    <a:pt x="17299" y="134481"/>
                  </a:lnTo>
                  <a:lnTo>
                    <a:pt x="4472" y="175824"/>
                  </a:lnTo>
                  <a:lnTo>
                    <a:pt x="0" y="220218"/>
                  </a:lnTo>
                  <a:lnTo>
                    <a:pt x="0" y="1101090"/>
                  </a:lnTo>
                  <a:lnTo>
                    <a:pt x="4472" y="1145483"/>
                  </a:lnTo>
                  <a:lnTo>
                    <a:pt x="17299" y="1186826"/>
                  </a:lnTo>
                  <a:lnTo>
                    <a:pt x="37598" y="1224234"/>
                  </a:lnTo>
                  <a:lnTo>
                    <a:pt x="64484" y="1256823"/>
                  </a:lnTo>
                  <a:lnTo>
                    <a:pt x="97073" y="1283709"/>
                  </a:lnTo>
                  <a:lnTo>
                    <a:pt x="134481" y="1304008"/>
                  </a:lnTo>
                  <a:lnTo>
                    <a:pt x="175824" y="1316835"/>
                  </a:lnTo>
                  <a:lnTo>
                    <a:pt x="220217" y="1321308"/>
                  </a:lnTo>
                  <a:lnTo>
                    <a:pt x="8824722" y="1321308"/>
                  </a:lnTo>
                  <a:lnTo>
                    <a:pt x="8869115" y="1316835"/>
                  </a:lnTo>
                  <a:lnTo>
                    <a:pt x="8910458" y="1304008"/>
                  </a:lnTo>
                  <a:lnTo>
                    <a:pt x="8947866" y="1283709"/>
                  </a:lnTo>
                  <a:lnTo>
                    <a:pt x="8980455" y="1256823"/>
                  </a:lnTo>
                  <a:lnTo>
                    <a:pt x="9007341" y="1224234"/>
                  </a:lnTo>
                  <a:lnTo>
                    <a:pt x="9027640" y="1186826"/>
                  </a:lnTo>
                  <a:lnTo>
                    <a:pt x="9040467" y="1145483"/>
                  </a:lnTo>
                  <a:lnTo>
                    <a:pt x="9044940" y="1101090"/>
                  </a:lnTo>
                  <a:lnTo>
                    <a:pt x="9044940" y="220218"/>
                  </a:lnTo>
                  <a:lnTo>
                    <a:pt x="9040467" y="175824"/>
                  </a:lnTo>
                  <a:lnTo>
                    <a:pt x="9027640" y="134481"/>
                  </a:lnTo>
                  <a:lnTo>
                    <a:pt x="9007341" y="97073"/>
                  </a:lnTo>
                  <a:lnTo>
                    <a:pt x="8980455" y="64484"/>
                  </a:lnTo>
                  <a:lnTo>
                    <a:pt x="8947866" y="37598"/>
                  </a:lnTo>
                  <a:lnTo>
                    <a:pt x="8910458" y="17299"/>
                  </a:lnTo>
                  <a:lnTo>
                    <a:pt x="8869115" y="4472"/>
                  </a:lnTo>
                  <a:lnTo>
                    <a:pt x="8824722" y="0"/>
                  </a:lnTo>
                  <a:close/>
                </a:path>
              </a:pathLst>
            </a:custGeom>
            <a:solidFill>
              <a:srgbClr val="f4f4fd">
                <a:alpha val="100000"/>
              </a:srgbClr>
            </a:solidFill>
          </p:spPr>
          <p:txBody>
            <a:bodyPr wrap="square" lIns="0" tIns="0" rIns="0" bIns="0"/>
            <a:p>
              <a:pPr lvl="0"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가로 글상자 35"/>
            <p:cNvSpPr txBox="1"/>
            <p:nvPr/>
          </p:nvSpPr>
          <p:spPr>
            <a:xfrm>
              <a:off x="2971799" y="3364230"/>
              <a:ext cx="8763000" cy="18935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리그오브레전드의 인게임 정보를 얻을 수 있는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‘RIOT DEVELOPER API’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에서 데이터 수집을 진행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.</a:t>
              </a:r>
              <a:endPara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endPara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LEAGUE-V4 / SUMMONER - V4</a:t>
              </a:r>
              <a:endPara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endPara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2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개의 항목을 사용하여 아이언부터 다이아 티어까지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총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7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개의 티어의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rawdata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를 수집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057400" y="5029200"/>
            <a:ext cx="8839200" cy="16764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05528" y="65570"/>
              <a:ext cx="3630168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 idx="0"/>
          </p:nvPr>
        </p:nvSpPr>
        <p:spPr>
          <a:xfrm>
            <a:off x="4419600" y="270127"/>
            <a:ext cx="4876800" cy="49187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pc="-60">
                <a:latin typeface="배달의민족 을지로체"/>
                <a:ea typeface="배달의민족 을지로체"/>
              </a:rPr>
              <a:t>2.</a:t>
            </a:r>
            <a:r>
              <a:rPr lang="ko-KR" altLang="en-US" spc="-60">
                <a:latin typeface="배달의민족 을지로체"/>
                <a:ea typeface="배달의민족 을지로체"/>
              </a:rPr>
              <a:t> 데이터 수집 및 전처리 </a:t>
            </a:r>
            <a:endParaRPr lang="ko-KR" altLang="en-US" spc="-60">
              <a:latin typeface="배달의민족 을지로체"/>
              <a:ea typeface="배달의민족 을지로체"/>
            </a:endParaRPr>
          </a:p>
        </p:txBody>
      </p: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grpSp>
        <p:nvGrpSpPr>
          <p:cNvPr id="60" name=""/>
          <p:cNvGrpSpPr/>
          <p:nvPr/>
        </p:nvGrpSpPr>
        <p:grpSpPr>
          <a:xfrm rot="0">
            <a:off x="2209799" y="5105399"/>
            <a:ext cx="8382000" cy="1461234"/>
            <a:chOff x="6726555" y="1926907"/>
            <a:chExt cx="4703445" cy="3900150"/>
          </a:xfrm>
        </p:grpSpPr>
        <p:sp>
          <p:nvSpPr>
            <p:cNvPr id="56" name="object 11"/>
            <p:cNvSpPr/>
            <p:nvPr/>
          </p:nvSpPr>
          <p:spPr>
            <a:xfrm>
              <a:off x="6726555" y="1926907"/>
              <a:ext cx="4703445" cy="3864292"/>
            </a:xfrm>
            <a:custGeom>
              <a:avLst/>
              <a:gdLst/>
              <a:rect l="l" t="t" r="r" b="b"/>
              <a:pathLst>
                <a:path w="4703445" h="2242185">
                  <a:moveTo>
                    <a:pt x="4329430" y="0"/>
                  </a:moveTo>
                  <a:lnTo>
                    <a:pt x="373634" y="0"/>
                  </a:lnTo>
                  <a:lnTo>
                    <a:pt x="326761" y="2910"/>
                  </a:lnTo>
                  <a:lnTo>
                    <a:pt x="281628" y="11409"/>
                  </a:lnTo>
                  <a:lnTo>
                    <a:pt x="238583" y="25147"/>
                  </a:lnTo>
                  <a:lnTo>
                    <a:pt x="197976" y="43772"/>
                  </a:lnTo>
                  <a:lnTo>
                    <a:pt x="160158" y="66936"/>
                  </a:lnTo>
                  <a:lnTo>
                    <a:pt x="125479" y="94288"/>
                  </a:lnTo>
                  <a:lnTo>
                    <a:pt x="94288" y="125479"/>
                  </a:lnTo>
                  <a:lnTo>
                    <a:pt x="66936" y="160158"/>
                  </a:lnTo>
                  <a:lnTo>
                    <a:pt x="43772" y="197976"/>
                  </a:lnTo>
                  <a:lnTo>
                    <a:pt x="25147" y="238583"/>
                  </a:lnTo>
                  <a:lnTo>
                    <a:pt x="11409" y="281628"/>
                  </a:lnTo>
                  <a:lnTo>
                    <a:pt x="2910" y="326761"/>
                  </a:lnTo>
                  <a:lnTo>
                    <a:pt x="0" y="373634"/>
                  </a:lnTo>
                  <a:lnTo>
                    <a:pt x="0" y="1868170"/>
                  </a:lnTo>
                  <a:lnTo>
                    <a:pt x="2910" y="1915042"/>
                  </a:lnTo>
                  <a:lnTo>
                    <a:pt x="11409" y="1960175"/>
                  </a:lnTo>
                  <a:lnTo>
                    <a:pt x="25147" y="2003220"/>
                  </a:lnTo>
                  <a:lnTo>
                    <a:pt x="43772" y="2043827"/>
                  </a:lnTo>
                  <a:lnTo>
                    <a:pt x="66936" y="2081645"/>
                  </a:lnTo>
                  <a:lnTo>
                    <a:pt x="94288" y="2116324"/>
                  </a:lnTo>
                  <a:lnTo>
                    <a:pt x="125479" y="2147515"/>
                  </a:lnTo>
                  <a:lnTo>
                    <a:pt x="160158" y="2174867"/>
                  </a:lnTo>
                  <a:lnTo>
                    <a:pt x="197976" y="2198031"/>
                  </a:lnTo>
                  <a:lnTo>
                    <a:pt x="238583" y="2216656"/>
                  </a:lnTo>
                  <a:lnTo>
                    <a:pt x="281628" y="2230394"/>
                  </a:lnTo>
                  <a:lnTo>
                    <a:pt x="326761" y="2238893"/>
                  </a:lnTo>
                  <a:lnTo>
                    <a:pt x="373634" y="2241804"/>
                  </a:lnTo>
                  <a:lnTo>
                    <a:pt x="4329430" y="2241804"/>
                  </a:lnTo>
                  <a:lnTo>
                    <a:pt x="4376302" y="2238893"/>
                  </a:lnTo>
                  <a:lnTo>
                    <a:pt x="4421435" y="2230394"/>
                  </a:lnTo>
                  <a:lnTo>
                    <a:pt x="4464480" y="2216656"/>
                  </a:lnTo>
                  <a:lnTo>
                    <a:pt x="4505087" y="2198031"/>
                  </a:lnTo>
                  <a:lnTo>
                    <a:pt x="4542905" y="2174867"/>
                  </a:lnTo>
                  <a:lnTo>
                    <a:pt x="4577584" y="2147515"/>
                  </a:lnTo>
                  <a:lnTo>
                    <a:pt x="4608775" y="2116324"/>
                  </a:lnTo>
                  <a:lnTo>
                    <a:pt x="4636127" y="2081645"/>
                  </a:lnTo>
                  <a:lnTo>
                    <a:pt x="4659291" y="2043827"/>
                  </a:lnTo>
                  <a:lnTo>
                    <a:pt x="4677916" y="2003220"/>
                  </a:lnTo>
                  <a:lnTo>
                    <a:pt x="4691654" y="1960175"/>
                  </a:lnTo>
                  <a:lnTo>
                    <a:pt x="4700153" y="1915042"/>
                  </a:lnTo>
                  <a:lnTo>
                    <a:pt x="4703064" y="1868170"/>
                  </a:lnTo>
                  <a:lnTo>
                    <a:pt x="4703064" y="373634"/>
                  </a:lnTo>
                  <a:lnTo>
                    <a:pt x="4700153" y="326761"/>
                  </a:lnTo>
                  <a:lnTo>
                    <a:pt x="4691654" y="281628"/>
                  </a:lnTo>
                  <a:lnTo>
                    <a:pt x="4677916" y="238583"/>
                  </a:lnTo>
                  <a:lnTo>
                    <a:pt x="4659291" y="197976"/>
                  </a:lnTo>
                  <a:lnTo>
                    <a:pt x="4636127" y="160158"/>
                  </a:lnTo>
                  <a:lnTo>
                    <a:pt x="4608775" y="125479"/>
                  </a:lnTo>
                  <a:lnTo>
                    <a:pt x="4577584" y="94288"/>
                  </a:lnTo>
                  <a:lnTo>
                    <a:pt x="4542905" y="66936"/>
                  </a:lnTo>
                  <a:lnTo>
                    <a:pt x="4505087" y="43772"/>
                  </a:lnTo>
                  <a:lnTo>
                    <a:pt x="4464480" y="25147"/>
                  </a:lnTo>
                  <a:lnTo>
                    <a:pt x="4421435" y="11409"/>
                  </a:lnTo>
                  <a:lnTo>
                    <a:pt x="4376302" y="2910"/>
                  </a:lnTo>
                  <a:lnTo>
                    <a:pt x="4329430" y="0"/>
                  </a:lnTo>
                  <a:close/>
                </a:path>
              </a:pathLst>
            </a:custGeom>
            <a:solidFill>
              <a:srgbClr val="f4f4fd">
                <a:alpha val="100000"/>
              </a:srgbClr>
            </a:solidFill>
          </p:spPr>
          <p:txBody>
            <a:bodyPr wrap="square" lIns="0" tIns="0" rIns="0" bIns="0"/>
            <a:p>
              <a:pPr lvl="0"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가로 글상자 56"/>
            <p:cNvSpPr txBox="1"/>
            <p:nvPr/>
          </p:nvSpPr>
          <p:spPr>
            <a:xfrm>
              <a:off x="6903080" y="2130292"/>
              <a:ext cx="4313127" cy="36967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수집한 데이터 중 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matches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와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timeline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과 관련된 데이터를 추출해 데이터프레임을 제작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게임 아이디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,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소환사 이름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,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챔피언 이름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,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시간대 별 획득 골드 등 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총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47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개의 칼럼을 생성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</p:txBody>
        </p:sp>
      </p:grp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96076" y="1109646"/>
            <a:ext cx="5376124" cy="376715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710379" y="1676400"/>
            <a:ext cx="7100620" cy="121920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876800" y="3429000"/>
            <a:ext cx="7238999" cy="585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524000" y="5029200"/>
            <a:ext cx="9525000" cy="16764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05528" y="65570"/>
              <a:ext cx="3630168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 idx="0"/>
          </p:nvPr>
        </p:nvSpPr>
        <p:spPr>
          <a:xfrm>
            <a:off x="4419600" y="270127"/>
            <a:ext cx="4876800" cy="49187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pc="-60">
                <a:latin typeface="배달의민족 을지로체"/>
                <a:ea typeface="배달의민족 을지로체"/>
              </a:rPr>
              <a:t>2.</a:t>
            </a:r>
            <a:r>
              <a:rPr lang="ko-KR" altLang="en-US" spc="-60">
                <a:latin typeface="배달의민족 을지로체"/>
                <a:ea typeface="배달의민족 을지로체"/>
              </a:rPr>
              <a:t> 데이터 수집 및 전처리 </a:t>
            </a:r>
            <a:endParaRPr lang="ko-KR" altLang="en-US" spc="-60">
              <a:latin typeface="배달의민족 을지로체"/>
              <a:ea typeface="배달의민족 을지로체"/>
            </a:endParaRPr>
          </a:p>
        </p:txBody>
      </p: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grpSp>
        <p:nvGrpSpPr>
          <p:cNvPr id="60" name=""/>
          <p:cNvGrpSpPr/>
          <p:nvPr/>
        </p:nvGrpSpPr>
        <p:grpSpPr>
          <a:xfrm rot="0">
            <a:off x="1676398" y="5105399"/>
            <a:ext cx="9067800" cy="1447800"/>
            <a:chOff x="6726555" y="1926907"/>
            <a:chExt cx="4703445" cy="3864292"/>
          </a:xfrm>
        </p:grpSpPr>
        <p:sp>
          <p:nvSpPr>
            <p:cNvPr id="56" name="object 11"/>
            <p:cNvSpPr/>
            <p:nvPr/>
          </p:nvSpPr>
          <p:spPr>
            <a:xfrm>
              <a:off x="6726555" y="1926907"/>
              <a:ext cx="4703445" cy="3864292"/>
            </a:xfrm>
            <a:custGeom>
              <a:avLst/>
              <a:gdLst/>
              <a:rect l="l" t="t" r="r" b="b"/>
              <a:pathLst>
                <a:path w="4703445" h="2242185">
                  <a:moveTo>
                    <a:pt x="4329430" y="0"/>
                  </a:moveTo>
                  <a:lnTo>
                    <a:pt x="373634" y="0"/>
                  </a:lnTo>
                  <a:lnTo>
                    <a:pt x="326761" y="2910"/>
                  </a:lnTo>
                  <a:lnTo>
                    <a:pt x="281628" y="11409"/>
                  </a:lnTo>
                  <a:lnTo>
                    <a:pt x="238583" y="25147"/>
                  </a:lnTo>
                  <a:lnTo>
                    <a:pt x="197976" y="43772"/>
                  </a:lnTo>
                  <a:lnTo>
                    <a:pt x="160158" y="66936"/>
                  </a:lnTo>
                  <a:lnTo>
                    <a:pt x="125479" y="94288"/>
                  </a:lnTo>
                  <a:lnTo>
                    <a:pt x="94288" y="125479"/>
                  </a:lnTo>
                  <a:lnTo>
                    <a:pt x="66936" y="160158"/>
                  </a:lnTo>
                  <a:lnTo>
                    <a:pt x="43772" y="197976"/>
                  </a:lnTo>
                  <a:lnTo>
                    <a:pt x="25147" y="238583"/>
                  </a:lnTo>
                  <a:lnTo>
                    <a:pt x="11409" y="281628"/>
                  </a:lnTo>
                  <a:lnTo>
                    <a:pt x="2910" y="326761"/>
                  </a:lnTo>
                  <a:lnTo>
                    <a:pt x="0" y="373634"/>
                  </a:lnTo>
                  <a:lnTo>
                    <a:pt x="0" y="1868170"/>
                  </a:lnTo>
                  <a:lnTo>
                    <a:pt x="2910" y="1915042"/>
                  </a:lnTo>
                  <a:lnTo>
                    <a:pt x="11409" y="1960175"/>
                  </a:lnTo>
                  <a:lnTo>
                    <a:pt x="25147" y="2003220"/>
                  </a:lnTo>
                  <a:lnTo>
                    <a:pt x="43772" y="2043827"/>
                  </a:lnTo>
                  <a:lnTo>
                    <a:pt x="66936" y="2081645"/>
                  </a:lnTo>
                  <a:lnTo>
                    <a:pt x="94288" y="2116324"/>
                  </a:lnTo>
                  <a:lnTo>
                    <a:pt x="125479" y="2147515"/>
                  </a:lnTo>
                  <a:lnTo>
                    <a:pt x="160158" y="2174867"/>
                  </a:lnTo>
                  <a:lnTo>
                    <a:pt x="197976" y="2198031"/>
                  </a:lnTo>
                  <a:lnTo>
                    <a:pt x="238583" y="2216656"/>
                  </a:lnTo>
                  <a:lnTo>
                    <a:pt x="281628" y="2230394"/>
                  </a:lnTo>
                  <a:lnTo>
                    <a:pt x="326761" y="2238893"/>
                  </a:lnTo>
                  <a:lnTo>
                    <a:pt x="373634" y="2241804"/>
                  </a:lnTo>
                  <a:lnTo>
                    <a:pt x="4329430" y="2241804"/>
                  </a:lnTo>
                  <a:lnTo>
                    <a:pt x="4376302" y="2238893"/>
                  </a:lnTo>
                  <a:lnTo>
                    <a:pt x="4421435" y="2230394"/>
                  </a:lnTo>
                  <a:lnTo>
                    <a:pt x="4464480" y="2216656"/>
                  </a:lnTo>
                  <a:lnTo>
                    <a:pt x="4505087" y="2198031"/>
                  </a:lnTo>
                  <a:lnTo>
                    <a:pt x="4542905" y="2174867"/>
                  </a:lnTo>
                  <a:lnTo>
                    <a:pt x="4577584" y="2147515"/>
                  </a:lnTo>
                  <a:lnTo>
                    <a:pt x="4608775" y="2116324"/>
                  </a:lnTo>
                  <a:lnTo>
                    <a:pt x="4636127" y="2081645"/>
                  </a:lnTo>
                  <a:lnTo>
                    <a:pt x="4659291" y="2043827"/>
                  </a:lnTo>
                  <a:lnTo>
                    <a:pt x="4677916" y="2003220"/>
                  </a:lnTo>
                  <a:lnTo>
                    <a:pt x="4691654" y="1960175"/>
                  </a:lnTo>
                  <a:lnTo>
                    <a:pt x="4700153" y="1915042"/>
                  </a:lnTo>
                  <a:lnTo>
                    <a:pt x="4703064" y="1868170"/>
                  </a:lnTo>
                  <a:lnTo>
                    <a:pt x="4703064" y="373634"/>
                  </a:lnTo>
                  <a:lnTo>
                    <a:pt x="4700153" y="326761"/>
                  </a:lnTo>
                  <a:lnTo>
                    <a:pt x="4691654" y="281628"/>
                  </a:lnTo>
                  <a:lnTo>
                    <a:pt x="4677916" y="238583"/>
                  </a:lnTo>
                  <a:lnTo>
                    <a:pt x="4659291" y="197976"/>
                  </a:lnTo>
                  <a:lnTo>
                    <a:pt x="4636127" y="160158"/>
                  </a:lnTo>
                  <a:lnTo>
                    <a:pt x="4608775" y="125479"/>
                  </a:lnTo>
                  <a:lnTo>
                    <a:pt x="4577584" y="94288"/>
                  </a:lnTo>
                  <a:lnTo>
                    <a:pt x="4542905" y="66936"/>
                  </a:lnTo>
                  <a:lnTo>
                    <a:pt x="4505087" y="43772"/>
                  </a:lnTo>
                  <a:lnTo>
                    <a:pt x="4464480" y="25147"/>
                  </a:lnTo>
                  <a:lnTo>
                    <a:pt x="4421435" y="11409"/>
                  </a:lnTo>
                  <a:lnTo>
                    <a:pt x="4376302" y="2910"/>
                  </a:lnTo>
                  <a:lnTo>
                    <a:pt x="4329430" y="0"/>
                  </a:lnTo>
                  <a:close/>
                </a:path>
              </a:pathLst>
            </a:custGeom>
            <a:solidFill>
              <a:srgbClr val="f4f4fd">
                <a:alpha val="100000"/>
              </a:srgbClr>
            </a:solidFill>
          </p:spPr>
          <p:txBody>
            <a:bodyPr wrap="square" lIns="0" tIns="0" rIns="0" bIns="0"/>
            <a:p>
              <a:pPr lvl="0"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가로 글상자 56"/>
            <p:cNvSpPr txBox="1"/>
            <p:nvPr/>
          </p:nvSpPr>
          <p:spPr>
            <a:xfrm>
              <a:off x="6919251" y="2389607"/>
              <a:ext cx="4313127" cy="30151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각 티어별로 총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56626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개의 데이터를 수집했으나 일부 데이터에 공란인 부분이 있고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사용하려는 칼럼 중 제거된 기능이 존재하여 전처리를 진행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최종적으로 총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51646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개의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rawdata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를 수집</a:t>
              </a:r>
              <a:endPara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81600" y="1219200"/>
            <a:ext cx="2994932" cy="23622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800209" y="1533510"/>
            <a:ext cx="2314590" cy="210321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638261" y="4048122"/>
            <a:ext cx="9029737" cy="752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524000" y="5029200"/>
            <a:ext cx="9525000" cy="12954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74592" y="65570"/>
              <a:ext cx="4893564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 idx="0"/>
          </p:nvPr>
        </p:nvSpPr>
        <p:spPr>
          <a:xfrm>
            <a:off x="2305049" y="342900"/>
            <a:ext cx="7581900" cy="4953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373505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pc="100">
                <a:latin typeface="배달의민족 을지로체"/>
                <a:ea typeface="배달의민족 을지로체"/>
              </a:rPr>
              <a:t>3-A.</a:t>
            </a:r>
            <a:r>
              <a:rPr lang="ko-KR" altLang="en-US" spc="100">
                <a:latin typeface="배달의민족 을지로체"/>
                <a:ea typeface="배달의민족 을지로체"/>
              </a:rPr>
              <a:t> 시간 별 골드 그래프  </a:t>
            </a:r>
            <a:endParaRPr lang="ko-KR" altLang="en-US" spc="100">
              <a:latin typeface="배달의민족 을지로체"/>
              <a:ea typeface="배달의민족 을지로체"/>
            </a:endParaRPr>
          </a:p>
        </p:txBody>
      </p: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grpSp>
        <p:nvGrpSpPr>
          <p:cNvPr id="34" name=""/>
          <p:cNvGrpSpPr/>
          <p:nvPr/>
        </p:nvGrpSpPr>
        <p:grpSpPr>
          <a:xfrm rot="0">
            <a:off x="1699260" y="4953000"/>
            <a:ext cx="9044940" cy="1219200"/>
            <a:chOff x="1714320" y="4495800"/>
            <a:chExt cx="9044940" cy="1219200"/>
          </a:xfrm>
        </p:grpSpPr>
        <p:sp>
          <p:nvSpPr>
            <p:cNvPr id="26" name="object 23"/>
            <p:cNvSpPr/>
            <p:nvPr/>
          </p:nvSpPr>
          <p:spPr>
            <a:xfrm>
              <a:off x="1714320" y="4495800"/>
              <a:ext cx="9044940" cy="1219200"/>
            </a:xfrm>
            <a:custGeom>
              <a:avLst/>
              <a:gdLst/>
              <a:rect l="l" t="t" r="r" b="b"/>
              <a:pathLst>
                <a:path w="9044940" h="1321435">
                  <a:moveTo>
                    <a:pt x="8824722" y="0"/>
                  </a:moveTo>
                  <a:lnTo>
                    <a:pt x="220217" y="0"/>
                  </a:lnTo>
                  <a:lnTo>
                    <a:pt x="175824" y="4472"/>
                  </a:lnTo>
                  <a:lnTo>
                    <a:pt x="134481" y="17299"/>
                  </a:lnTo>
                  <a:lnTo>
                    <a:pt x="97073" y="37598"/>
                  </a:lnTo>
                  <a:lnTo>
                    <a:pt x="64484" y="64484"/>
                  </a:lnTo>
                  <a:lnTo>
                    <a:pt x="37598" y="97073"/>
                  </a:lnTo>
                  <a:lnTo>
                    <a:pt x="17299" y="134481"/>
                  </a:lnTo>
                  <a:lnTo>
                    <a:pt x="4472" y="175824"/>
                  </a:lnTo>
                  <a:lnTo>
                    <a:pt x="0" y="220218"/>
                  </a:lnTo>
                  <a:lnTo>
                    <a:pt x="0" y="1101090"/>
                  </a:lnTo>
                  <a:lnTo>
                    <a:pt x="4472" y="1145483"/>
                  </a:lnTo>
                  <a:lnTo>
                    <a:pt x="17299" y="1186826"/>
                  </a:lnTo>
                  <a:lnTo>
                    <a:pt x="37598" y="1224234"/>
                  </a:lnTo>
                  <a:lnTo>
                    <a:pt x="64484" y="1256823"/>
                  </a:lnTo>
                  <a:lnTo>
                    <a:pt x="97073" y="1283709"/>
                  </a:lnTo>
                  <a:lnTo>
                    <a:pt x="134481" y="1304008"/>
                  </a:lnTo>
                  <a:lnTo>
                    <a:pt x="175824" y="1316835"/>
                  </a:lnTo>
                  <a:lnTo>
                    <a:pt x="220217" y="1321308"/>
                  </a:lnTo>
                  <a:lnTo>
                    <a:pt x="8824722" y="1321308"/>
                  </a:lnTo>
                  <a:lnTo>
                    <a:pt x="8869115" y="1316835"/>
                  </a:lnTo>
                  <a:lnTo>
                    <a:pt x="8910458" y="1304008"/>
                  </a:lnTo>
                  <a:lnTo>
                    <a:pt x="8947866" y="1283709"/>
                  </a:lnTo>
                  <a:lnTo>
                    <a:pt x="8980455" y="1256823"/>
                  </a:lnTo>
                  <a:lnTo>
                    <a:pt x="9007341" y="1224234"/>
                  </a:lnTo>
                  <a:lnTo>
                    <a:pt x="9027640" y="1186826"/>
                  </a:lnTo>
                  <a:lnTo>
                    <a:pt x="9040467" y="1145483"/>
                  </a:lnTo>
                  <a:lnTo>
                    <a:pt x="9044940" y="1101090"/>
                  </a:lnTo>
                  <a:lnTo>
                    <a:pt x="9044940" y="220218"/>
                  </a:lnTo>
                  <a:lnTo>
                    <a:pt x="9040467" y="175824"/>
                  </a:lnTo>
                  <a:lnTo>
                    <a:pt x="9027640" y="134481"/>
                  </a:lnTo>
                  <a:lnTo>
                    <a:pt x="9007341" y="97073"/>
                  </a:lnTo>
                  <a:lnTo>
                    <a:pt x="8980455" y="64484"/>
                  </a:lnTo>
                  <a:lnTo>
                    <a:pt x="8947866" y="37598"/>
                  </a:lnTo>
                  <a:lnTo>
                    <a:pt x="8910458" y="17299"/>
                  </a:lnTo>
                  <a:lnTo>
                    <a:pt x="8869115" y="4472"/>
                  </a:lnTo>
                  <a:lnTo>
                    <a:pt x="8824722" y="0"/>
                  </a:lnTo>
                  <a:close/>
                </a:path>
              </a:pathLst>
            </a:custGeom>
            <a:solidFill>
              <a:srgbClr val="f4f4fd">
                <a:alpha val="100000"/>
              </a:srgbClr>
            </a:solidFill>
          </p:spPr>
          <p:txBody>
            <a:bodyPr wrap="square" lIns="0" tIns="0" rIns="0" bIns="0"/>
            <a:p>
              <a:pPr lvl="0"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가로 글상자 28"/>
            <p:cNvSpPr txBox="1"/>
            <p:nvPr/>
          </p:nvSpPr>
          <p:spPr>
            <a:xfrm>
              <a:off x="1938347" y="4687063"/>
              <a:ext cx="8315304" cy="8641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영향들을 알아보기 전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,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먼저 게임들의 동향을 알아보고자 라인전이 시작되는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2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분부터 라인전이 끝나고 어느정도 게임의 흐름을 확정되는 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20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분까지의 골드 지표를 확인해보기 위해 티어 별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,</a:t>
              </a:r>
              <a:r>
                <a:rPr lang="ko-KR" altLang="en-US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 시간 별 골드 흐름을 알아보고자 하였다</a:t>
              </a:r>
              <a:r>
                <a:rPr lang="en-US" altLang="ko-KR" sz="1700">
                  <a:solidFill>
                    <a:srgbClr val="000000"/>
                  </a:solidFill>
                  <a:latin typeface="배달의민족 도현 OTF"/>
                  <a:ea typeface="배달의민족 도현 OTF"/>
                </a:rPr>
                <a:t>.</a:t>
              </a:r>
              <a:endPara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86978" y="1295400"/>
            <a:ext cx="5218043" cy="32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143000" y="4876800"/>
            <a:ext cx="4953000" cy="16002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74592" y="65570"/>
              <a:ext cx="4893564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 idx="0"/>
          </p:nvPr>
        </p:nvSpPr>
        <p:spPr>
          <a:xfrm>
            <a:off x="2305049" y="342900"/>
            <a:ext cx="7581900" cy="4953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373505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pc="100">
                <a:latin typeface="배달의민족 을지로체"/>
                <a:ea typeface="배달의민족 을지로체"/>
              </a:rPr>
              <a:t>3-A.</a:t>
            </a:r>
            <a:r>
              <a:rPr lang="ko-KR" altLang="en-US" spc="100">
                <a:latin typeface="배달의민족 을지로체"/>
                <a:ea typeface="배달의민족 을지로체"/>
              </a:rPr>
              <a:t> 시간 별 골드 그래프  </a:t>
            </a:r>
            <a:endParaRPr lang="ko-KR" altLang="en-US" spc="100">
              <a:latin typeface="배달의민족 을지로체"/>
              <a:ea typeface="배달의민족 을지로체"/>
            </a:endParaRPr>
          </a:p>
        </p:txBody>
      </p: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sp>
        <p:nvSpPr>
          <p:cNvPr id="26" name="object 23"/>
          <p:cNvSpPr/>
          <p:nvPr/>
        </p:nvSpPr>
        <p:spPr>
          <a:xfrm>
            <a:off x="1219200" y="4876800"/>
            <a:ext cx="4648200" cy="1447800"/>
          </a:xfrm>
          <a:custGeom>
            <a:avLst/>
            <a:gdLst/>
            <a:rect l="l" t="t" r="r" b="b"/>
            <a:pathLst>
              <a:path w="9044940" h="1321435">
                <a:moveTo>
                  <a:pt x="8824722" y="0"/>
                </a:moveTo>
                <a:lnTo>
                  <a:pt x="220217" y="0"/>
                </a:ln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0" y="1101090"/>
                </a:lnTo>
                <a:lnTo>
                  <a:pt x="4472" y="1145483"/>
                </a:lnTo>
                <a:lnTo>
                  <a:pt x="17299" y="1186826"/>
                </a:lnTo>
                <a:lnTo>
                  <a:pt x="37598" y="1224234"/>
                </a:lnTo>
                <a:lnTo>
                  <a:pt x="64484" y="1256823"/>
                </a:lnTo>
                <a:lnTo>
                  <a:pt x="97073" y="1283709"/>
                </a:lnTo>
                <a:lnTo>
                  <a:pt x="134481" y="1304008"/>
                </a:lnTo>
                <a:lnTo>
                  <a:pt x="175824" y="1316835"/>
                </a:lnTo>
                <a:lnTo>
                  <a:pt x="220217" y="1321308"/>
                </a:lnTo>
                <a:lnTo>
                  <a:pt x="8824722" y="1321308"/>
                </a:lnTo>
                <a:lnTo>
                  <a:pt x="8869115" y="1316835"/>
                </a:lnTo>
                <a:lnTo>
                  <a:pt x="8910458" y="1304008"/>
                </a:lnTo>
                <a:lnTo>
                  <a:pt x="8947866" y="1283709"/>
                </a:lnTo>
                <a:lnTo>
                  <a:pt x="8980455" y="1256823"/>
                </a:lnTo>
                <a:lnTo>
                  <a:pt x="9007341" y="1224234"/>
                </a:lnTo>
                <a:lnTo>
                  <a:pt x="9027640" y="1186826"/>
                </a:lnTo>
                <a:lnTo>
                  <a:pt x="9040467" y="1145483"/>
                </a:lnTo>
                <a:lnTo>
                  <a:pt x="9044940" y="1101090"/>
                </a:lnTo>
                <a:lnTo>
                  <a:pt x="9044940" y="220218"/>
                </a:lnTo>
                <a:lnTo>
                  <a:pt x="9040467" y="175824"/>
                </a:lnTo>
                <a:lnTo>
                  <a:pt x="9027640" y="134481"/>
                </a:lnTo>
                <a:lnTo>
                  <a:pt x="9007341" y="97073"/>
                </a:lnTo>
                <a:lnTo>
                  <a:pt x="8980455" y="64484"/>
                </a:lnTo>
                <a:lnTo>
                  <a:pt x="8947866" y="37598"/>
                </a:lnTo>
                <a:lnTo>
                  <a:pt x="8910458" y="17299"/>
                </a:lnTo>
                <a:lnTo>
                  <a:pt x="8869115" y="4472"/>
                </a:lnTo>
                <a:lnTo>
                  <a:pt x="8824722" y="0"/>
                </a:lnTo>
                <a:close/>
              </a:path>
            </a:pathLst>
          </a:custGeom>
          <a:solidFill>
            <a:srgbClr val="f4f4fd">
              <a:alpha val="100000"/>
            </a:srgbClr>
          </a:solidFill>
        </p:spPr>
        <p:txBody>
          <a:bodyPr wrap="square" lIns="0" tIns="0" rIns="0" bIns="0"/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1365559" y="5029200"/>
            <a:ext cx="4349441" cy="1122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티어 별로 상승 흐름은 크게 다를 바 없으나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15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분 서렌이후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0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골드가 찍히는 데이터들이 존재하여 골드의 총합이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16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분을 기점으로 조금씩 낮아지는 모습을 확인할 수 있다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95400" y="1143000"/>
            <a:ext cx="6726113" cy="347692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019800" y="2667000"/>
            <a:ext cx="5813788" cy="3320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600200" y="4419600"/>
            <a:ext cx="9448800" cy="22860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 rot="0">
            <a:off x="624840" y="65570"/>
            <a:ext cx="11567160" cy="6790690"/>
            <a:chOff x="624840" y="65570"/>
            <a:chExt cx="11567160" cy="6790690"/>
          </a:xfrm>
        </p:grpSpPr>
        <p:pic>
          <p:nvPicPr>
            <p:cNvPr id="3" name="object 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74592" y="65570"/>
              <a:ext cx="4893564" cy="12237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856" y="225552"/>
              <a:ext cx="11207750" cy="650875"/>
            </a:xfrm>
            <a:custGeom>
              <a:avLst/>
              <a:gdLst/>
              <a:rect l="l" t="t" r="r" b="b"/>
              <a:pathLst>
                <a:path w="11207750" h="650875">
                  <a:moveTo>
                    <a:pt x="1109903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50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8"/>
                  </a:lnTo>
                  <a:lnTo>
                    <a:pt x="66243" y="642231"/>
                  </a:lnTo>
                  <a:lnTo>
                    <a:pt x="108457" y="650748"/>
                  </a:lnTo>
                  <a:lnTo>
                    <a:pt x="11099038" y="650748"/>
                  </a:lnTo>
                  <a:lnTo>
                    <a:pt x="11141273" y="642231"/>
                  </a:lnTo>
                  <a:lnTo>
                    <a:pt x="11175746" y="618998"/>
                  </a:lnTo>
                  <a:lnTo>
                    <a:pt x="11198979" y="584525"/>
                  </a:lnTo>
                  <a:lnTo>
                    <a:pt x="11207496" y="542289"/>
                  </a:lnTo>
                  <a:lnTo>
                    <a:pt x="11207496" y="108457"/>
                  </a:lnTo>
                  <a:lnTo>
                    <a:pt x="11198979" y="66222"/>
                  </a:lnTo>
                  <a:lnTo>
                    <a:pt x="11175746" y="31750"/>
                  </a:lnTo>
                  <a:lnTo>
                    <a:pt x="11141273" y="8516"/>
                  </a:lnTo>
                  <a:lnTo>
                    <a:pt x="11099038" y="0"/>
                  </a:lnTo>
                  <a:close/>
                </a:path>
              </a:pathLst>
            </a:custGeom>
            <a:solidFill>
              <a:srgbClr val="f4f4fd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 idx="0"/>
          </p:nvPr>
        </p:nvSpPr>
        <p:spPr>
          <a:xfrm>
            <a:off x="1943099" y="342900"/>
            <a:ext cx="7581900" cy="4953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373505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pc="100">
                <a:latin typeface="배달의민족 을지로체"/>
                <a:ea typeface="배달의민족 을지로체"/>
              </a:rPr>
              <a:t>3-B.</a:t>
            </a:r>
            <a:r>
              <a:rPr lang="ko-KR" altLang="en-US" spc="100">
                <a:latin typeface="배달의민족 을지로체"/>
                <a:ea typeface="배달의민족 을지로체"/>
              </a:rPr>
              <a:t> 극초반 이슈가 게임에 주는 영향  </a:t>
            </a:r>
            <a:endParaRPr lang="ko-KR" altLang="en-US" spc="100">
              <a:latin typeface="배달의민족 을지로체"/>
              <a:ea typeface="배달의민족 을지로체"/>
            </a:endParaRPr>
          </a:p>
        </p:txBody>
      </p:sp>
      <p:pic>
        <p:nvPicPr>
          <p:cNvPr id="6" name="object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658600" y="598931"/>
            <a:ext cx="217931" cy="217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3585" y="553339"/>
            <a:ext cx="1898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 rot="0">
            <a:off x="152209" y="350329"/>
            <a:ext cx="308610" cy="306705"/>
            <a:chOff x="152209" y="350329"/>
            <a:chExt cx="308610" cy="306705"/>
          </a:xfrm>
        </p:grpSpPr>
        <p:pic>
          <p:nvPicPr>
            <p:cNvPr id="9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6971" y="355091"/>
              <a:ext cx="298703" cy="297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971" y="355091"/>
              <a:ext cx="299085" cy="297180"/>
            </a:xfrm>
            <a:custGeom>
              <a:avLst/>
              <a:gdLst/>
              <a:rect l="l" t="t" r="r" b="b"/>
              <a:pathLst>
                <a:path w="299084" h="297180">
                  <a:moveTo>
                    <a:pt x="0" y="148589"/>
                  </a:moveTo>
                  <a:lnTo>
                    <a:pt x="7613" y="101632"/>
                  </a:lnTo>
                  <a:lnTo>
                    <a:pt x="28815" y="60844"/>
                  </a:lnTo>
                  <a:lnTo>
                    <a:pt x="61145" y="28675"/>
                  </a:lnTo>
                  <a:lnTo>
                    <a:pt x="102144" y="7577"/>
                  </a:lnTo>
                  <a:lnTo>
                    <a:pt x="149352" y="0"/>
                  </a:lnTo>
                  <a:lnTo>
                    <a:pt x="196559" y="7577"/>
                  </a:lnTo>
                  <a:lnTo>
                    <a:pt x="237558" y="28675"/>
                  </a:lnTo>
                  <a:lnTo>
                    <a:pt x="269888" y="60844"/>
                  </a:lnTo>
                  <a:lnTo>
                    <a:pt x="291090" y="101632"/>
                  </a:lnTo>
                  <a:lnTo>
                    <a:pt x="298704" y="148589"/>
                  </a:lnTo>
                  <a:lnTo>
                    <a:pt x="291090" y="195547"/>
                  </a:lnTo>
                  <a:lnTo>
                    <a:pt x="269888" y="236335"/>
                  </a:lnTo>
                  <a:lnTo>
                    <a:pt x="237558" y="268504"/>
                  </a:lnTo>
                  <a:lnTo>
                    <a:pt x="196559" y="289602"/>
                  </a:lnTo>
                  <a:lnTo>
                    <a:pt x="149352" y="297179"/>
                  </a:lnTo>
                  <a:lnTo>
                    <a:pt x="102144" y="289602"/>
                  </a:lnTo>
                  <a:lnTo>
                    <a:pt x="61145" y="268504"/>
                  </a:lnTo>
                  <a:lnTo>
                    <a:pt x="28815" y="236335"/>
                  </a:lnTo>
                  <a:lnTo>
                    <a:pt x="7613" y="195547"/>
                  </a:lnTo>
                  <a:lnTo>
                    <a:pt x="0" y="1485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object 1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34695" y="1740407"/>
            <a:ext cx="132588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04215" y="1034922"/>
            <a:ext cx="193548" cy="152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48525" y="4582667"/>
            <a:ext cx="105042" cy="178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79" y="3890771"/>
            <a:ext cx="158496" cy="1386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0979" y="3195827"/>
            <a:ext cx="160020" cy="1417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36220" y="2467355"/>
            <a:ext cx="128015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19513" y="6070091"/>
            <a:ext cx="163010" cy="1859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16408" y="5314188"/>
            <a:ext cx="167640" cy="202692"/>
          </a:xfrm>
          <a:prstGeom prst="rect">
            <a:avLst/>
          </a:prstGeom>
        </p:spPr>
      </p:pic>
      <p:sp>
        <p:nvSpPr>
          <p:cNvPr id="26" name="object 23"/>
          <p:cNvSpPr/>
          <p:nvPr/>
        </p:nvSpPr>
        <p:spPr>
          <a:xfrm>
            <a:off x="1714320" y="4495800"/>
            <a:ext cx="9044940" cy="1981200"/>
          </a:xfrm>
          <a:custGeom>
            <a:avLst/>
            <a:gdLst/>
            <a:rect l="l" t="t" r="r" b="b"/>
            <a:pathLst>
              <a:path w="9044940" h="1321435">
                <a:moveTo>
                  <a:pt x="8824722" y="0"/>
                </a:moveTo>
                <a:lnTo>
                  <a:pt x="220217" y="0"/>
                </a:ln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0" y="1101090"/>
                </a:lnTo>
                <a:lnTo>
                  <a:pt x="4472" y="1145483"/>
                </a:lnTo>
                <a:lnTo>
                  <a:pt x="17299" y="1186826"/>
                </a:lnTo>
                <a:lnTo>
                  <a:pt x="37598" y="1224234"/>
                </a:lnTo>
                <a:lnTo>
                  <a:pt x="64484" y="1256823"/>
                </a:lnTo>
                <a:lnTo>
                  <a:pt x="97073" y="1283709"/>
                </a:lnTo>
                <a:lnTo>
                  <a:pt x="134481" y="1304008"/>
                </a:lnTo>
                <a:lnTo>
                  <a:pt x="175824" y="1316835"/>
                </a:lnTo>
                <a:lnTo>
                  <a:pt x="220217" y="1321308"/>
                </a:lnTo>
                <a:lnTo>
                  <a:pt x="8824722" y="1321308"/>
                </a:lnTo>
                <a:lnTo>
                  <a:pt x="8869115" y="1316835"/>
                </a:lnTo>
                <a:lnTo>
                  <a:pt x="8910458" y="1304008"/>
                </a:lnTo>
                <a:lnTo>
                  <a:pt x="8947866" y="1283709"/>
                </a:lnTo>
                <a:lnTo>
                  <a:pt x="8980455" y="1256823"/>
                </a:lnTo>
                <a:lnTo>
                  <a:pt x="9007341" y="1224234"/>
                </a:lnTo>
                <a:lnTo>
                  <a:pt x="9027640" y="1186826"/>
                </a:lnTo>
                <a:lnTo>
                  <a:pt x="9040467" y="1145483"/>
                </a:lnTo>
                <a:lnTo>
                  <a:pt x="9044940" y="1101090"/>
                </a:lnTo>
                <a:lnTo>
                  <a:pt x="9044940" y="220218"/>
                </a:lnTo>
                <a:lnTo>
                  <a:pt x="9040467" y="175824"/>
                </a:lnTo>
                <a:lnTo>
                  <a:pt x="9027640" y="134481"/>
                </a:lnTo>
                <a:lnTo>
                  <a:pt x="9007341" y="97073"/>
                </a:lnTo>
                <a:lnTo>
                  <a:pt x="8980455" y="64484"/>
                </a:lnTo>
                <a:lnTo>
                  <a:pt x="8947866" y="37598"/>
                </a:lnTo>
                <a:lnTo>
                  <a:pt x="8910458" y="17299"/>
                </a:lnTo>
                <a:lnTo>
                  <a:pt x="8869115" y="4472"/>
                </a:lnTo>
                <a:lnTo>
                  <a:pt x="8824722" y="0"/>
                </a:lnTo>
                <a:close/>
              </a:path>
            </a:pathLst>
          </a:custGeom>
          <a:solidFill>
            <a:srgbClr val="f4f4fd">
              <a:alpha val="100000"/>
            </a:srgbClr>
          </a:solidFill>
        </p:spPr>
        <p:txBody>
          <a:bodyPr wrap="square" lIns="0" tIns="0" rIns="0" bIns="0"/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1938347" y="4687063"/>
            <a:ext cx="8315304" cy="163753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게임을 하면서 모든 게임이 순탄하게 흘러가지 않는다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시작하자마자 탑에서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1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대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1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을 하거나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,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단체로 인베이드를 가서 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1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렙 대규모 한타가 벌어지는 일은 롤을 하는 사람이라면 반드시 겪어본 상황이다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.</a:t>
            </a: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  <a:p>
            <a:pPr lvl="0">
              <a:defRPr/>
            </a:pP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 그렇다면 극 초반에 발생한 이슈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(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퍼블 등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)</a:t>
            </a:r>
            <a:r>
              <a:rPr lang="ko-KR" altLang="en-US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는 게임에 얼마나 영향력을 가질까</a:t>
            </a:r>
            <a:r>
              <a:rPr lang="en-US" altLang="ko-KR" sz="1700">
                <a:solidFill>
                  <a:srgbClr val="000000"/>
                </a:solidFill>
                <a:latin typeface="배달의민족 도현 OTF"/>
                <a:ea typeface="배달의민족 도현 OTF"/>
              </a:rPr>
              <a:t>?</a:t>
            </a:r>
            <a:endParaRPr lang="en-US" altLang="ko-KR" sz="1700">
              <a:solidFill>
                <a:srgbClr val="000000"/>
              </a:solidFill>
              <a:latin typeface="배달의민족 도현 OTF"/>
              <a:ea typeface="배달의민족 도현 OTF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366311" y="1295400"/>
            <a:ext cx="4348689" cy="28194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019800" y="1462087"/>
            <a:ext cx="5319833" cy="2271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751</ep:Words>
  <ep:PresentationFormat>On-screen Show (4:3)</ep:PresentationFormat>
  <ep:Paragraphs>74</ep:Paragraphs>
  <ep:Slides>19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Theme</vt:lpstr>
      <vt:lpstr>슬라이드 1</vt:lpstr>
      <vt:lpstr># 목차</vt:lpstr>
      <vt:lpstr>1. 무엇을 왜 했나?</vt:lpstr>
      <vt:lpstr>2. 데이터 수집 및 전처리</vt:lpstr>
      <vt:lpstr>2. 데이터 수집 및 전처리</vt:lpstr>
      <vt:lpstr>2. 데이터 수집 및 전처리</vt:lpstr>
      <vt:lpstr>3-A. 시간 별 골드 그래프</vt:lpstr>
      <vt:lpstr>3-A. 시간 별 골드 그래프</vt:lpstr>
      <vt:lpstr>3-B. 극초반 이슈가 게임에 주는 영향</vt:lpstr>
      <vt:lpstr>3-B. 극초반 이슈가 게임에 주는 영향</vt:lpstr>
      <vt:lpstr>3-B. 극초반 이슈가 게임에 주는 영향</vt:lpstr>
      <vt:lpstr>슬라이드 12</vt:lpstr>
      <vt:lpstr>슬라이드 13</vt:lpstr>
      <vt:lpstr>슬라이드 14</vt:lpstr>
      <vt:lpstr>슬라이드 15</vt:lpstr>
      <vt:lpstr>슬라이드 16</vt:lpstr>
      <vt:lpstr>4. 결론 및 함의점</vt:lpstr>
      <vt:lpstr>4. 결론 및 함의점</vt:lpstr>
      <vt:lpstr>감사합니다.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2024-01-03T23:39:45.000</dcterms:created>
  <dc:creator>조현석</dc:creator>
  <cp:lastModifiedBy>thdxo</cp:lastModifiedBy>
  <dcterms:modified xsi:type="dcterms:W3CDTF">2024-02-28T00:36:07.729</dcterms:modified>
  <cp:revision>75</cp:revision>
  <dc:title>PowerPoint 프레젠테이션</dc:title>
  <cp:version>1000.0000.01</cp:version>
</cp:coreProperties>
</file>